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682" r:id="rId2"/>
    <p:sldMasterId id="2147483699" r:id="rId3"/>
  </p:sldMasterIdLst>
  <p:notesMasterIdLst>
    <p:notesMasterId r:id="rId81"/>
  </p:notesMasterIdLst>
  <p:sldIdLst>
    <p:sldId id="274" r:id="rId4"/>
    <p:sldId id="284" r:id="rId5"/>
    <p:sldId id="273" r:id="rId6"/>
    <p:sldId id="310" r:id="rId7"/>
    <p:sldId id="322" r:id="rId8"/>
    <p:sldId id="292" r:id="rId9"/>
    <p:sldId id="314" r:id="rId10"/>
    <p:sldId id="318" r:id="rId11"/>
    <p:sldId id="293" r:id="rId12"/>
    <p:sldId id="364" r:id="rId13"/>
    <p:sldId id="290" r:id="rId14"/>
    <p:sldId id="297" r:id="rId15"/>
    <p:sldId id="299" r:id="rId16"/>
    <p:sldId id="300" r:id="rId17"/>
    <p:sldId id="296" r:id="rId18"/>
    <p:sldId id="294" r:id="rId19"/>
    <p:sldId id="361" r:id="rId20"/>
    <p:sldId id="315" r:id="rId21"/>
    <p:sldId id="320" r:id="rId22"/>
    <p:sldId id="316" r:id="rId23"/>
    <p:sldId id="319" r:id="rId24"/>
    <p:sldId id="317" r:id="rId25"/>
    <p:sldId id="346" r:id="rId26"/>
    <p:sldId id="362" r:id="rId27"/>
    <p:sldId id="363" r:id="rId28"/>
    <p:sldId id="301" r:id="rId29"/>
    <p:sldId id="302" r:id="rId30"/>
    <p:sldId id="303" r:id="rId31"/>
    <p:sldId id="304" r:id="rId32"/>
    <p:sldId id="309" r:id="rId33"/>
    <p:sldId id="305" r:id="rId34"/>
    <p:sldId id="307" r:id="rId35"/>
    <p:sldId id="308" r:id="rId36"/>
    <p:sldId id="306" r:id="rId37"/>
    <p:sldId id="295" r:id="rId38"/>
    <p:sldId id="327" r:id="rId39"/>
    <p:sldId id="328" r:id="rId40"/>
    <p:sldId id="365" r:id="rId41"/>
    <p:sldId id="329" r:id="rId42"/>
    <p:sldId id="331" r:id="rId43"/>
    <p:sldId id="332" r:id="rId44"/>
    <p:sldId id="333" r:id="rId45"/>
    <p:sldId id="342" r:id="rId46"/>
    <p:sldId id="334" r:id="rId47"/>
    <p:sldId id="335" r:id="rId48"/>
    <p:sldId id="343" r:id="rId49"/>
    <p:sldId id="344" r:id="rId50"/>
    <p:sldId id="345" r:id="rId51"/>
    <p:sldId id="366" r:id="rId52"/>
    <p:sldId id="336" r:id="rId53"/>
    <p:sldId id="347" r:id="rId54"/>
    <p:sldId id="348" r:id="rId55"/>
    <p:sldId id="349" r:id="rId56"/>
    <p:sldId id="338" r:id="rId57"/>
    <p:sldId id="340" r:id="rId58"/>
    <p:sldId id="341" r:id="rId59"/>
    <p:sldId id="350" r:id="rId60"/>
    <p:sldId id="351" r:id="rId61"/>
    <p:sldId id="312" r:id="rId62"/>
    <p:sldId id="353" r:id="rId63"/>
    <p:sldId id="358" r:id="rId64"/>
    <p:sldId id="359" r:id="rId65"/>
    <p:sldId id="354" r:id="rId66"/>
    <p:sldId id="352" r:id="rId67"/>
    <p:sldId id="369" r:id="rId68"/>
    <p:sldId id="355" r:id="rId69"/>
    <p:sldId id="360" r:id="rId70"/>
    <p:sldId id="313" r:id="rId71"/>
    <p:sldId id="368" r:id="rId72"/>
    <p:sldId id="367" r:id="rId73"/>
    <p:sldId id="356" r:id="rId74"/>
    <p:sldId id="370" r:id="rId75"/>
    <p:sldId id="373" r:id="rId76"/>
    <p:sldId id="372" r:id="rId77"/>
    <p:sldId id="376" r:id="rId78"/>
    <p:sldId id="371" r:id="rId79"/>
    <p:sldId id="374" r:id="rId80"/>
  </p:sldIdLst>
  <p:sldSz cx="9144000" cy="5143500" type="screen16x9"/>
  <p:notesSz cx="6858000" cy="9144000"/>
  <p:embeddedFontLst>
    <p:embeddedFont>
      <p:font typeface="Helvetica" panose="020B0604020202020204" pitchFamily="34" charset="0"/>
      <p:regular r:id="rId82"/>
      <p:bold r:id="rId83"/>
      <p:italic r:id="rId84"/>
      <p:boldItalic r:id="rId85"/>
    </p:embeddedFont>
    <p:embeddedFont>
      <p:font typeface="Roboto Black" panose="020B0604020202020204" charset="0"/>
      <p:bold r:id="rId86"/>
      <p:boldItalic r:id="rId87"/>
    </p:embeddedFont>
    <p:embeddedFont>
      <p:font typeface="Roboto Light" panose="020B060402020202020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54">
          <p15:clr>
            <a:srgbClr val="9AA0A6"/>
          </p15:clr>
        </p15:guide>
        <p15:guide id="4" orient="horz" pos="340">
          <p15:clr>
            <a:srgbClr val="9AA0A6"/>
          </p15:clr>
        </p15:guide>
        <p15:guide id="5" orient="horz" pos="2900">
          <p15:clr>
            <a:srgbClr val="9AA0A6"/>
          </p15:clr>
        </p15:guide>
        <p15:guide id="6" pos="5306">
          <p15:clr>
            <a:srgbClr val="9AA0A6"/>
          </p15:clr>
        </p15:guide>
        <p15:guide id="7" pos="1497">
          <p15:clr>
            <a:srgbClr val="9AA0A6"/>
          </p15:clr>
        </p15:guide>
        <p15:guide id="8" pos="4263">
          <p15:clr>
            <a:srgbClr val="9AA0A6"/>
          </p15:clr>
        </p15:guide>
        <p15:guide id="9" orient="horz" pos="867">
          <p15:clr>
            <a:srgbClr val="9AA0A6"/>
          </p15:clr>
        </p15:guide>
        <p15:guide id="10" orient="horz" pos="237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86A6"/>
    <a:srgbClr val="D33D59"/>
    <a:srgbClr val="F16D4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4" autoAdjust="0"/>
    <p:restoredTop sz="87925" autoAdjust="0"/>
  </p:normalViewPr>
  <p:slideViewPr>
    <p:cSldViewPr snapToGrid="0">
      <p:cViewPr varScale="1">
        <p:scale>
          <a:sx n="95" d="100"/>
          <a:sy n="95" d="100"/>
        </p:scale>
        <p:origin x="773" y="67"/>
      </p:cViewPr>
      <p:guideLst>
        <p:guide orient="horz" pos="1620"/>
        <p:guide pos="2880"/>
        <p:guide pos="454"/>
        <p:guide orient="horz" pos="340"/>
        <p:guide orient="horz" pos="2900"/>
        <p:guide pos="5306"/>
        <p:guide pos="1497"/>
        <p:guide pos="4263"/>
        <p:guide orient="horz" pos="867"/>
        <p:guide orient="horz" pos="237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font" Target="fonts/font3.fntdata"/><Relationship Id="rId89" Type="http://schemas.openxmlformats.org/officeDocument/2006/relationships/font" Target="fonts/font8.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font" Target="fonts/font6.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fntdata"/><Relationship Id="rId90" Type="http://schemas.openxmlformats.org/officeDocument/2006/relationships/font" Target="fonts/font9.fntdata"/><Relationship Id="rId95"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font" Target="fonts/font4.fntdata"/><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79924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If a 1000- Ω resistor is connected in parallel with a 3000- Ω resistor, what is the total or equivalent resistance? Also calculate total current and individual currents, as well as the total and individual dissipated powers.</a:t>
            </a:r>
          </a:p>
          <a:p>
            <a:r>
              <a:rPr lang="en-US" dirty="0"/>
              <a:t>12V</a:t>
            </a:r>
            <a:endParaRPr lang="fr-FR" dirty="0"/>
          </a:p>
        </p:txBody>
      </p:sp>
    </p:spTree>
    <p:extLst>
      <p:ext uri="{BB962C8B-B14F-4D97-AF65-F5344CB8AC3E}">
        <p14:creationId xmlns:p14="http://schemas.microsoft.com/office/powerpoint/2010/main" val="344267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30543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Example 1: If a 1.0- kΩ resistor is placed in series with a 2.0- kΩ resistor, the total resistance becomes: </a:t>
            </a:r>
            <a:r>
              <a:rPr lang="en-US" dirty="0" err="1"/>
              <a:t>Rtot</a:t>
            </a:r>
            <a:r>
              <a:rPr lang="en-US" dirty="0"/>
              <a:t> = R1 + R2 = 1000 Ω + 2000 Ω = 3000 Ω = 3 kΩ</a:t>
            </a:r>
            <a:endParaRPr lang="fr-FR" dirty="0"/>
          </a:p>
        </p:txBody>
      </p:sp>
    </p:spTree>
    <p:extLst>
      <p:ext uri="{BB962C8B-B14F-4D97-AF65-F5344CB8AC3E}">
        <p14:creationId xmlns:p14="http://schemas.microsoft.com/office/powerpoint/2010/main" val="1815046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9249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An IC uses an external RC charging network to control its timing. The IC requires 3.4 V at VIN to trigger its output to switch from high to low, at which time an internal transistor (switch) is activated, allowing the capacitor to be discharged to ground. If a 5- s timing period before the trigger point is required, what value of R is required if C = 10 µF?</a:t>
            </a:r>
            <a:endParaRPr lang="fr-FR" dirty="0"/>
          </a:p>
        </p:txBody>
      </p:sp>
    </p:spTree>
    <p:extLst>
      <p:ext uri="{BB962C8B-B14F-4D97-AF65-F5344CB8AC3E}">
        <p14:creationId xmlns:p14="http://schemas.microsoft.com/office/powerpoint/2010/main" val="1487681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94163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8819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05581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Explication atomes avec couches </a:t>
            </a:r>
            <a:r>
              <a:rPr lang="fr-FR" dirty="0" err="1"/>
              <a:t>électronic</a:t>
            </a:r>
            <a:r>
              <a:rPr lang="fr-FR" dirty="0"/>
              <a:t> K, L, M …</a:t>
            </a:r>
          </a:p>
          <a:p>
            <a:r>
              <a:rPr lang="fr-FR" dirty="0"/>
              <a:t>Saut des électrons entre </a:t>
            </a:r>
            <a:r>
              <a:rPr lang="fr-FR" dirty="0" err="1"/>
              <a:t>atom</a:t>
            </a:r>
            <a:r>
              <a:rPr lang="fr-FR" dirty="0"/>
              <a:t> = courant</a:t>
            </a:r>
          </a:p>
          <a:p>
            <a:r>
              <a:rPr lang="fr-FR" dirty="0"/>
              <a:t>Liaison de valence </a:t>
            </a:r>
            <a:r>
              <a:rPr lang="fr-FR" dirty="0" err="1"/>
              <a:t>maintine</a:t>
            </a:r>
            <a:r>
              <a:rPr lang="fr-FR" dirty="0"/>
              <a:t> </a:t>
            </a:r>
            <a:r>
              <a:rPr lang="fr-FR" dirty="0" err="1"/>
              <a:t>l’atom</a:t>
            </a:r>
            <a:r>
              <a:rPr lang="fr-FR" dirty="0"/>
              <a:t> stable</a:t>
            </a:r>
          </a:p>
          <a:p>
            <a:endParaRPr lang="fr-FR" dirty="0"/>
          </a:p>
          <a:p>
            <a:r>
              <a:rPr lang="fr-FR" dirty="0"/>
              <a:t>Mettre sur 2 slides avec liaisons covalence</a:t>
            </a:r>
          </a:p>
          <a:p>
            <a:r>
              <a:rPr lang="fr-FR" dirty="0"/>
              <a:t>Mettre les ions</a:t>
            </a:r>
          </a:p>
        </p:txBody>
      </p:sp>
    </p:spTree>
    <p:extLst>
      <p:ext uri="{BB962C8B-B14F-4D97-AF65-F5344CB8AC3E}">
        <p14:creationId xmlns:p14="http://schemas.microsoft.com/office/powerpoint/2010/main" val="3916133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Explication atomes avec couches </a:t>
            </a:r>
            <a:r>
              <a:rPr lang="fr-FR" dirty="0" err="1"/>
              <a:t>électronic</a:t>
            </a:r>
            <a:r>
              <a:rPr lang="fr-FR" dirty="0"/>
              <a:t> K, L, M …</a:t>
            </a:r>
          </a:p>
          <a:p>
            <a:r>
              <a:rPr lang="fr-FR" dirty="0"/>
              <a:t>Saut des électrons entre </a:t>
            </a:r>
            <a:r>
              <a:rPr lang="fr-FR" dirty="0" err="1"/>
              <a:t>atom</a:t>
            </a:r>
            <a:r>
              <a:rPr lang="fr-FR" dirty="0"/>
              <a:t> = courant</a:t>
            </a:r>
          </a:p>
          <a:p>
            <a:r>
              <a:rPr lang="fr-FR" dirty="0"/>
              <a:t>Liaison de valence </a:t>
            </a:r>
            <a:r>
              <a:rPr lang="fr-FR" dirty="0" err="1"/>
              <a:t>maintine</a:t>
            </a:r>
            <a:r>
              <a:rPr lang="fr-FR" dirty="0"/>
              <a:t> </a:t>
            </a:r>
            <a:r>
              <a:rPr lang="fr-FR" dirty="0" err="1"/>
              <a:t>l’atom</a:t>
            </a:r>
            <a:r>
              <a:rPr lang="fr-FR" dirty="0"/>
              <a:t> stable</a:t>
            </a:r>
          </a:p>
          <a:p>
            <a:endParaRPr lang="fr-FR" dirty="0"/>
          </a:p>
          <a:p>
            <a:r>
              <a:rPr lang="fr-FR" dirty="0"/>
              <a:t>Mettre sur 2 slides avec liaisons covalence</a:t>
            </a:r>
          </a:p>
          <a:p>
            <a:r>
              <a:rPr lang="fr-FR" dirty="0"/>
              <a:t>Mettre les ions</a:t>
            </a:r>
          </a:p>
        </p:txBody>
      </p:sp>
    </p:spTree>
    <p:extLst>
      <p:ext uri="{BB962C8B-B14F-4D97-AF65-F5344CB8AC3E}">
        <p14:creationId xmlns:p14="http://schemas.microsoft.com/office/powerpoint/2010/main" val="3858474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Explication atomes avec couches </a:t>
            </a:r>
            <a:r>
              <a:rPr lang="fr-FR" dirty="0" err="1"/>
              <a:t>électronic</a:t>
            </a:r>
            <a:r>
              <a:rPr lang="fr-FR" dirty="0"/>
              <a:t> K, L, M …</a:t>
            </a:r>
          </a:p>
          <a:p>
            <a:r>
              <a:rPr lang="fr-FR" dirty="0"/>
              <a:t>Saut des électrons entre </a:t>
            </a:r>
            <a:r>
              <a:rPr lang="fr-FR" dirty="0" err="1"/>
              <a:t>atom</a:t>
            </a:r>
            <a:r>
              <a:rPr lang="fr-FR" dirty="0"/>
              <a:t> = courant</a:t>
            </a:r>
          </a:p>
          <a:p>
            <a:r>
              <a:rPr lang="fr-FR" dirty="0"/>
              <a:t>Liaison de valence </a:t>
            </a:r>
            <a:r>
              <a:rPr lang="fr-FR" dirty="0" err="1"/>
              <a:t>maintine</a:t>
            </a:r>
            <a:r>
              <a:rPr lang="fr-FR" dirty="0"/>
              <a:t> </a:t>
            </a:r>
            <a:r>
              <a:rPr lang="fr-FR" dirty="0" err="1"/>
              <a:t>l’atom</a:t>
            </a:r>
            <a:r>
              <a:rPr lang="fr-FR" dirty="0"/>
              <a:t> stable</a:t>
            </a:r>
          </a:p>
          <a:p>
            <a:endParaRPr lang="fr-FR" dirty="0"/>
          </a:p>
          <a:p>
            <a:r>
              <a:rPr lang="fr-FR" dirty="0"/>
              <a:t>Mettre sur 2 slides avec liaisons covalence</a:t>
            </a:r>
          </a:p>
          <a:p>
            <a:r>
              <a:rPr lang="fr-FR" dirty="0"/>
              <a:t>Mettre les ions</a:t>
            </a:r>
          </a:p>
        </p:txBody>
      </p:sp>
    </p:spTree>
    <p:extLst>
      <p:ext uri="{BB962C8B-B14F-4D97-AF65-F5344CB8AC3E}">
        <p14:creationId xmlns:p14="http://schemas.microsoft.com/office/powerpoint/2010/main" val="192508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Exos sur calcul de charge</a:t>
            </a:r>
          </a:p>
          <a:p>
            <a:r>
              <a:rPr lang="fr-FR" dirty="0" err="1"/>
              <a:t>deltaQ</a:t>
            </a:r>
            <a:r>
              <a:rPr lang="fr-FR" dirty="0"/>
              <a:t> = I x Delta T =2A 3s = 6C</a:t>
            </a:r>
          </a:p>
        </p:txBody>
      </p:sp>
    </p:spTree>
    <p:extLst>
      <p:ext uri="{BB962C8B-B14F-4D97-AF65-F5344CB8AC3E}">
        <p14:creationId xmlns:p14="http://schemas.microsoft.com/office/powerpoint/2010/main" val="86171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Notion joule / énergie à noté</a:t>
            </a:r>
          </a:p>
        </p:txBody>
      </p:sp>
    </p:spTree>
    <p:extLst>
      <p:ext uri="{BB962C8B-B14F-4D97-AF65-F5344CB8AC3E}">
        <p14:creationId xmlns:p14="http://schemas.microsoft.com/office/powerpoint/2010/main" val="219274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71655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Composants actif = consomme courant</a:t>
            </a:r>
          </a:p>
        </p:txBody>
      </p:sp>
    </p:spTree>
    <p:extLst>
      <p:ext uri="{BB962C8B-B14F-4D97-AF65-F5344CB8AC3E}">
        <p14:creationId xmlns:p14="http://schemas.microsoft.com/office/powerpoint/2010/main" val="2140539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87158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105305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fr-FR"/>
              <a:t>Cliquez pour modifier les styles du texte du masque</a:t>
            </a: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0445D1F5-BCDC-4363-9F5B-1EFB6B4FCAF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F9D2430D-FF47-468C-80AE-8257AC6287F8}"/>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92137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pic>
        <p:nvPicPr>
          <p:cNvPr id="9" name="Google Shape;58;p13">
            <a:extLst>
              <a:ext uri="{FF2B5EF4-FFF2-40B4-BE49-F238E27FC236}">
                <a16:creationId xmlns:a16="http://schemas.microsoft.com/office/drawing/2014/main" id="{A7EB1B1A-48E1-4C3F-8330-107CBA254DF6}"/>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1" name="Google Shape;59;p13">
            <a:extLst>
              <a:ext uri="{FF2B5EF4-FFF2-40B4-BE49-F238E27FC236}">
                <a16:creationId xmlns:a16="http://schemas.microsoft.com/office/drawing/2014/main" id="{6F6AF9CC-79DE-4FB9-929B-E5CC70F7E872}"/>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7" name="Google Shape;60;p13">
            <a:extLst>
              <a:ext uri="{FF2B5EF4-FFF2-40B4-BE49-F238E27FC236}">
                <a16:creationId xmlns:a16="http://schemas.microsoft.com/office/drawing/2014/main" id="{F25BFAF0-6E3D-48AC-83B6-05BC6543557E}"/>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8" name="Google Shape;61;p13">
            <a:extLst>
              <a:ext uri="{FF2B5EF4-FFF2-40B4-BE49-F238E27FC236}">
                <a16:creationId xmlns:a16="http://schemas.microsoft.com/office/drawing/2014/main" id="{154CDD39-4021-4823-8811-687248B591DB}"/>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Tree>
    <p:extLst>
      <p:ext uri="{BB962C8B-B14F-4D97-AF65-F5344CB8AC3E}">
        <p14:creationId xmlns:p14="http://schemas.microsoft.com/office/powerpoint/2010/main" val="1103287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userDrawn="1">
  <p:cSld name="1_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19290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 name="Espace réservé du texte 5">
            <a:extLst>
              <a:ext uri="{FF2B5EF4-FFF2-40B4-BE49-F238E27FC236}">
                <a16:creationId xmlns:a16="http://schemas.microsoft.com/office/drawing/2014/main" id="{0CDE7B40-7672-4B4D-9DCF-FBEB68A976E2}"/>
              </a:ext>
            </a:extLst>
          </p:cNvPr>
          <p:cNvSpPr>
            <a:spLocks noGrp="1"/>
          </p:cNvSpPr>
          <p:nvPr>
            <p:ph type="body" sz="quarter" idx="12" hasCustomPrompt="1"/>
          </p:nvPr>
        </p:nvSpPr>
        <p:spPr>
          <a:xfrm>
            <a:off x="197400" y="255819"/>
            <a:ext cx="730887" cy="450850"/>
          </a:xfrm>
        </p:spPr>
        <p:txBody>
          <a:bodyPr/>
          <a:lstStyle>
            <a:lvl1pPr marL="114300" indent="0">
              <a:buNone/>
              <a:defRPr sz="2000">
                <a:latin typeface="+mj-lt"/>
              </a:defRPr>
            </a:lvl1pPr>
          </a:lstStyle>
          <a:p>
            <a:pPr lvl="0"/>
            <a:r>
              <a:rPr lang="fr-FR" dirty="0"/>
              <a:t>01|</a:t>
            </a:r>
          </a:p>
        </p:txBody>
      </p:sp>
      <p:sp>
        <p:nvSpPr>
          <p:cNvPr id="6" name="Espace réservé du texte 5">
            <a:extLst>
              <a:ext uri="{FF2B5EF4-FFF2-40B4-BE49-F238E27FC236}">
                <a16:creationId xmlns:a16="http://schemas.microsoft.com/office/drawing/2014/main" id="{E679EC74-3F13-4F52-813D-01EF7F5DE76D}"/>
              </a:ext>
            </a:extLst>
          </p:cNvPr>
          <p:cNvSpPr>
            <a:spLocks noGrp="1"/>
          </p:cNvSpPr>
          <p:nvPr>
            <p:ph type="body" sz="quarter" idx="13" hasCustomPrompt="1"/>
          </p:nvPr>
        </p:nvSpPr>
        <p:spPr>
          <a:xfrm>
            <a:off x="6095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Tree>
    <p:extLst>
      <p:ext uri="{BB962C8B-B14F-4D97-AF65-F5344CB8AC3E}">
        <p14:creationId xmlns:p14="http://schemas.microsoft.com/office/powerpoint/2010/main" val="3588700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266035"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1856038"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344373" y="182831"/>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266014"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262581"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1228068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853657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66576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1929757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dirty="0"/>
              <a:t>Presentation Title | Internal | DVIC | Design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17" name="Espace réservé du texte 5">
            <a:extLst>
              <a:ext uri="{FF2B5EF4-FFF2-40B4-BE49-F238E27FC236}">
                <a16:creationId xmlns:a16="http://schemas.microsoft.com/office/drawing/2014/main" id="{5015E8CF-808C-4A9F-8AD5-41C973313E66}"/>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8" name="Espace réservé du texte 5">
            <a:extLst>
              <a:ext uri="{FF2B5EF4-FFF2-40B4-BE49-F238E27FC236}">
                <a16:creationId xmlns:a16="http://schemas.microsoft.com/office/drawing/2014/main" id="{9E89A8FB-16D8-4999-BAA8-C13DF2ACA47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026331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Tree>
    <p:extLst>
      <p:ext uri="{BB962C8B-B14F-4D97-AF65-F5344CB8AC3E}">
        <p14:creationId xmlns:p14="http://schemas.microsoft.com/office/powerpoint/2010/main" val="3097356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2930613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24972551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5" name="Espace réservé du texte 5">
            <a:extLst>
              <a:ext uri="{FF2B5EF4-FFF2-40B4-BE49-F238E27FC236}">
                <a16:creationId xmlns:a16="http://schemas.microsoft.com/office/drawing/2014/main" id="{C45CA1B5-A6F6-467F-A911-C99D42B286A3}"/>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B91A7448-ABD6-400A-A6DB-11AB04CFBA5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958893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07386C42-BC88-4403-A192-843BA5C5BA1E}"/>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2" name="Espace réservé du texte 5">
            <a:extLst>
              <a:ext uri="{FF2B5EF4-FFF2-40B4-BE49-F238E27FC236}">
                <a16:creationId xmlns:a16="http://schemas.microsoft.com/office/drawing/2014/main" id="{2B030544-DFE9-4293-A26A-91894337B001}"/>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4095632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F46EF5A1-B62A-433A-8C70-8A6015C2D75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AF8B5582-B531-44BE-828B-FB1238A54C55}"/>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153262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reserve="1" userDrawn="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19290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 name="Espace réservé du texte 5">
            <a:extLst>
              <a:ext uri="{FF2B5EF4-FFF2-40B4-BE49-F238E27FC236}">
                <a16:creationId xmlns:a16="http://schemas.microsoft.com/office/drawing/2014/main" id="{0CDE7B40-7672-4B4D-9DCF-FBEB68A976E2}"/>
              </a:ext>
            </a:extLst>
          </p:cNvPr>
          <p:cNvSpPr>
            <a:spLocks noGrp="1"/>
          </p:cNvSpPr>
          <p:nvPr>
            <p:ph type="body" sz="quarter" idx="12" hasCustomPrompt="1"/>
          </p:nvPr>
        </p:nvSpPr>
        <p:spPr>
          <a:xfrm>
            <a:off x="197400" y="255819"/>
            <a:ext cx="730887" cy="450850"/>
          </a:xfrm>
        </p:spPr>
        <p:txBody>
          <a:bodyPr/>
          <a:lstStyle>
            <a:lvl1pPr marL="114300" indent="0">
              <a:buNone/>
              <a:defRPr sz="2000">
                <a:latin typeface="+mj-lt"/>
              </a:defRPr>
            </a:lvl1pPr>
          </a:lstStyle>
          <a:p>
            <a:pPr lvl="0"/>
            <a:r>
              <a:rPr lang="fr-FR" dirty="0"/>
              <a:t>01|</a:t>
            </a:r>
          </a:p>
        </p:txBody>
      </p:sp>
      <p:sp>
        <p:nvSpPr>
          <p:cNvPr id="6" name="Espace réservé du texte 5">
            <a:extLst>
              <a:ext uri="{FF2B5EF4-FFF2-40B4-BE49-F238E27FC236}">
                <a16:creationId xmlns:a16="http://schemas.microsoft.com/office/drawing/2014/main" id="{E679EC74-3F13-4F52-813D-01EF7F5DE76D}"/>
              </a:ext>
            </a:extLst>
          </p:cNvPr>
          <p:cNvSpPr>
            <a:spLocks noGrp="1"/>
          </p:cNvSpPr>
          <p:nvPr>
            <p:ph type="body" sz="quarter" idx="13" hasCustomPrompt="1"/>
          </p:nvPr>
        </p:nvSpPr>
        <p:spPr>
          <a:xfrm>
            <a:off x="6095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Tree>
    <p:extLst>
      <p:ext uri="{BB962C8B-B14F-4D97-AF65-F5344CB8AC3E}">
        <p14:creationId xmlns:p14="http://schemas.microsoft.com/office/powerpoint/2010/main" val="2946495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reserve="1"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A362ADFE-396F-49FD-837F-C0D87401FE09}"/>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14975F25-2743-408D-8A94-EFFB7C06BD4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56821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18CA0ED-1791-4B52-AA57-FB82EB6AE59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D7A694C8-45D7-40C7-959A-EE7F30BACA8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7419258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reserve="1"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CA757295-D0BA-463F-A769-090D27D6787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29AD088E-2758-439C-8A3F-89F49F3C1AD3}"/>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2918325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spTree>
    <p:extLst>
      <p:ext uri="{BB962C8B-B14F-4D97-AF65-F5344CB8AC3E}">
        <p14:creationId xmlns:p14="http://schemas.microsoft.com/office/powerpoint/2010/main" val="2122696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25447670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4242914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r>
              <a:rPr lang="fr-FR"/>
              <a:t>Cliquez sur l'icône pour ajouter une image</a:t>
            </a:r>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2680585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4646898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259768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39758844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dirty="0"/>
              <a:t>Presentation Title | Internal | DVIC | Management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20" name="Espace réservé du texte 5">
            <a:extLst>
              <a:ext uri="{FF2B5EF4-FFF2-40B4-BE49-F238E27FC236}">
                <a16:creationId xmlns:a16="http://schemas.microsoft.com/office/drawing/2014/main" id="{E9316915-8C4B-4672-BB12-9974AA5A6B70}"/>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21" name="Espace réservé du texte 5">
            <a:extLst>
              <a:ext uri="{FF2B5EF4-FFF2-40B4-BE49-F238E27FC236}">
                <a16:creationId xmlns:a16="http://schemas.microsoft.com/office/drawing/2014/main" id="{5F57D93E-1ED0-4409-91CD-7CA7F806EF13}"/>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9313503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Tree>
    <p:extLst>
      <p:ext uri="{BB962C8B-B14F-4D97-AF65-F5344CB8AC3E}">
        <p14:creationId xmlns:p14="http://schemas.microsoft.com/office/powerpoint/2010/main" val="26321105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19944179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0" name="Espace réservé du texte 5">
            <a:extLst>
              <a:ext uri="{FF2B5EF4-FFF2-40B4-BE49-F238E27FC236}">
                <a16:creationId xmlns:a16="http://schemas.microsoft.com/office/drawing/2014/main" id="{76F7D4D2-1E97-4813-AF19-8685923BFE7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1" name="Espace réservé du texte 5">
            <a:extLst>
              <a:ext uri="{FF2B5EF4-FFF2-40B4-BE49-F238E27FC236}">
                <a16:creationId xmlns:a16="http://schemas.microsoft.com/office/drawing/2014/main" id="{550CC3F2-071B-4E10-AB35-601793C1444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547495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75A0F3BB-0B74-4DAB-A589-3A0D5DFBBFBF}"/>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2" name="Espace réservé du texte 5">
            <a:extLst>
              <a:ext uri="{FF2B5EF4-FFF2-40B4-BE49-F238E27FC236}">
                <a16:creationId xmlns:a16="http://schemas.microsoft.com/office/drawing/2014/main" id="{9C299E3D-9D4D-40BC-A499-B58F05830A5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0049767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 name="Espace réservé du texte 5">
            <a:extLst>
              <a:ext uri="{FF2B5EF4-FFF2-40B4-BE49-F238E27FC236}">
                <a16:creationId xmlns:a16="http://schemas.microsoft.com/office/drawing/2014/main" id="{D7EF80DC-272C-4652-B66B-439B673DB91A}"/>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8" name="Espace réservé du texte 5">
            <a:extLst>
              <a:ext uri="{FF2B5EF4-FFF2-40B4-BE49-F238E27FC236}">
                <a16:creationId xmlns:a16="http://schemas.microsoft.com/office/drawing/2014/main" id="{E9D26DCC-B02F-4A93-AF53-B9A18319AD5C}"/>
              </a:ext>
            </a:extLst>
          </p:cNvPr>
          <p:cNvSpPr>
            <a:spLocks noGrp="1"/>
          </p:cNvSpPr>
          <p:nvPr>
            <p:ph type="body" sz="quarter" idx="14"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889263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reserve="1" userDrawn="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21645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2" name="Espace réservé du texte 5">
            <a:extLst>
              <a:ext uri="{FF2B5EF4-FFF2-40B4-BE49-F238E27FC236}">
                <a16:creationId xmlns:a16="http://schemas.microsoft.com/office/drawing/2014/main" id="{D694CD3F-89AD-4942-BC35-202515372668}"/>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3" name="Espace réservé du texte 5">
            <a:extLst>
              <a:ext uri="{FF2B5EF4-FFF2-40B4-BE49-F238E27FC236}">
                <a16:creationId xmlns:a16="http://schemas.microsoft.com/office/drawing/2014/main" id="{3709B595-45E0-4BF1-B786-847C83FAE36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727885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r>
              <a:rPr lang="fr-FR"/>
              <a:t>Cliquez sur l'icône pour ajouter une image</a:t>
            </a:r>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4207924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reserve="1"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5B39D405-513B-4283-9CC6-54ED015D204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D4B47951-2A9E-4206-9B6D-423EF40999C7}"/>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7976198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678FFA7A-0BD0-4FD9-861A-3F25EAC811B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D5DEE842-21A8-4997-A3F6-55C9B16CDAB8}"/>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17441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reserve="1"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38A4896A-28BA-4862-B447-90CD9EBCE99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F096988B-964E-4573-A3F2-163CDB439B0B}"/>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194622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spTree>
    <p:extLst>
      <p:ext uri="{BB962C8B-B14F-4D97-AF65-F5344CB8AC3E}">
        <p14:creationId xmlns:p14="http://schemas.microsoft.com/office/powerpoint/2010/main" val="3702486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145939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a:t>Presentation Title | Internal | DVIC | Technical Lecture</a:t>
            </a:r>
            <a:endParaRPr lang="en-US" dirty="0"/>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17" name="Espace réservé du texte 5">
            <a:extLst>
              <a:ext uri="{FF2B5EF4-FFF2-40B4-BE49-F238E27FC236}">
                <a16:creationId xmlns:a16="http://schemas.microsoft.com/office/drawing/2014/main" id="{B67E04DA-028C-4764-8D69-8B36174741E2}"/>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8" name="Espace réservé du texte 5">
            <a:extLst>
              <a:ext uri="{FF2B5EF4-FFF2-40B4-BE49-F238E27FC236}">
                <a16:creationId xmlns:a16="http://schemas.microsoft.com/office/drawing/2014/main" id="{0D9DABBC-4585-4EA4-B01E-B1591A25881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46183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reserve="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
        <p:nvSpPr>
          <p:cNvPr id="5" name="ZoneTexte 4">
            <a:extLst>
              <a:ext uri="{FF2B5EF4-FFF2-40B4-BE49-F238E27FC236}">
                <a16:creationId xmlns:a16="http://schemas.microsoft.com/office/drawing/2014/main" id="{CB89C099-AE4C-47B8-8FFE-9A6F56F14271}"/>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429384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4" name="Espace réservé du texte 5">
            <a:extLst>
              <a:ext uri="{FF2B5EF4-FFF2-40B4-BE49-F238E27FC236}">
                <a16:creationId xmlns:a16="http://schemas.microsoft.com/office/drawing/2014/main" id="{E1F88776-3AA1-4F35-A817-0E02D1FBD7C4}"/>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5" name="Espace réservé du texte 5">
            <a:extLst>
              <a:ext uri="{FF2B5EF4-FFF2-40B4-BE49-F238E27FC236}">
                <a16:creationId xmlns:a16="http://schemas.microsoft.com/office/drawing/2014/main" id="{F30BD5A9-43B4-4D7E-9844-26FE354223B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774981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668"/>
            <a:ext cx="6367800" cy="3834281"/>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fr-FR"/>
              <a:t>Modifiez le style du titre</a:t>
            </a:r>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50597690-3903-4457-91C5-5A1D0B0E4341}"/>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C3E4B9C5-68EB-450D-900E-95F89070B4A0}"/>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808235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fr-FR"/>
              <a:t>Modifiez le style du titre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fr-FR"/>
              <a:t>Modifiez le style des sous-titres du masque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fr-FR"/>
              <a:t>Cliquez pour modifier les styles du texte du masque</a:t>
            </a: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88662A8-F38B-4B22-B4A2-53E7B6878732}"/>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B0C10E2D-9D15-43B0-ADE9-E3DE43C314F0}"/>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03263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sv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sv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a:t>Presentation title  |  DVIC |  Internal  |  Design  Lecture </a:t>
            </a:r>
            <a:endParaRPr lang="en-US" dirty="0"/>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pic>
        <p:nvPicPr>
          <p:cNvPr id="8" name="Graphique 7">
            <a:extLst>
              <a:ext uri="{FF2B5EF4-FFF2-40B4-BE49-F238E27FC236}">
                <a16:creationId xmlns:a16="http://schemas.microsoft.com/office/drawing/2014/main" id="{AED44788-8805-4E87-B8F8-0426DC40222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050672" y="4002434"/>
            <a:ext cx="913331" cy="913331"/>
          </a:xfrm>
          <a:prstGeom prst="rect">
            <a:avLst/>
          </a:prstGeom>
        </p:spPr>
      </p:pic>
    </p:spTree>
    <p:extLst>
      <p:ext uri="{BB962C8B-B14F-4D97-AF65-F5344CB8AC3E}">
        <p14:creationId xmlns:p14="http://schemas.microsoft.com/office/powerpoint/2010/main" val="1888369841"/>
      </p:ext>
    </p:extLst>
  </p:cSld>
  <p:clrMap bg1="lt1" tx1="dk1" bg2="lt2" tx2="dk2" accent1="accent1" accent2="accent2" accent3="accent3" accent4="accent4" accent5="accent5" accent6="accent6" hlink="hlink" folHlink="folHlink"/>
  <p:sldLayoutIdLst>
    <p:sldLayoutId id="2147483735" r:id="rId1"/>
    <p:sldLayoutId id="2147483722" r:id="rId2"/>
    <p:sldLayoutId id="2147483723" r:id="rId3"/>
    <p:sldLayoutId id="2147483724" r:id="rId4"/>
    <p:sldLayoutId id="2147483725" r:id="rId5"/>
    <p:sldLayoutId id="2147483727" r:id="rId6"/>
    <p:sldLayoutId id="2147483729" r:id="rId7"/>
    <p:sldLayoutId id="2147483731" r:id="rId8"/>
    <p:sldLayoutId id="2147483732" r:id="rId9"/>
    <p:sldLayoutId id="2147483733" r:id="rId10"/>
    <p:sldLayoutId id="2147483734" r:id="rId11"/>
    <p:sldLayoutId id="2147483737"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dirty="0"/>
              <a:t>Presentation title  |  DVIC |  Internal  |  Design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273997405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dirty="0"/>
              <a:t>Presentation title  |  DVIC |  Internal  |  Management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3979294831"/>
      </p:ext>
    </p:extLst>
  </p:cSld>
  <p:clrMap bg1="lt1" tx1="dk1" bg2="lt2" tx2="dk2" accent1="accent1" accent2="accent2" accent3="accent3" accent4="accent4" accent5="accent5" accent6="accent6" hlink="hlink" folHlink="folHlink"/>
  <p:sldLayoutIdLst>
    <p:sldLayoutId id="2147483736" r:id="rId1"/>
    <p:sldLayoutId id="2147483719"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8.xml"/><Relationship Id="rId5" Type="http://schemas.openxmlformats.org/officeDocument/2006/relationships/image" Target="../media/image31.jpe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8.xml"/><Relationship Id="rId4" Type="http://schemas.openxmlformats.org/officeDocument/2006/relationships/image" Target="../media/image52.JPG"/></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54.JPG"/></Relationships>
</file>

<file path=ppt/slides/_rels/slide3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58.JPG"/></Relationships>
</file>

<file path=ppt/slides/_rels/slide3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73.JPG"/><Relationship Id="rId4" Type="http://schemas.openxmlformats.org/officeDocument/2006/relationships/image" Target="../media/image72.JPG"/></Relationships>
</file>

<file path=ppt/slides/_rels/slide4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76.JPG"/></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8.xml"/><Relationship Id="rId5" Type="http://schemas.openxmlformats.org/officeDocument/2006/relationships/image" Target="../media/image84.JPG"/><Relationship Id="rId4" Type="http://schemas.openxmlformats.org/officeDocument/2006/relationships/image" Target="../media/image83.JPG"/></Relationships>
</file>

<file path=ppt/slides/_rels/slide54.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8.xml"/><Relationship Id="rId4" Type="http://schemas.openxmlformats.org/officeDocument/2006/relationships/image" Target="../media/image92.JPG"/></Relationships>
</file>

<file path=ppt/slides/_rels/slide5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8.xml"/><Relationship Id="rId4" Type="http://schemas.openxmlformats.org/officeDocument/2006/relationships/image" Target="../media/image100.JPG"/></Relationships>
</file>

<file path=ppt/slides/_rels/slide6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AE5574-BD6A-480B-8B49-4EF97B426773}"/>
              </a:ext>
            </a:extLst>
          </p:cNvPr>
          <p:cNvSpPr>
            <a:spLocks noGrp="1"/>
          </p:cNvSpPr>
          <p:nvPr>
            <p:ph type="title"/>
          </p:nvPr>
        </p:nvSpPr>
        <p:spPr/>
        <p:txBody>
          <a:bodyPr/>
          <a:lstStyle/>
          <a:p>
            <a:r>
              <a:rPr lang="fr-FR" dirty="0"/>
              <a:t>Images &amp; Description</a:t>
            </a:r>
          </a:p>
        </p:txBody>
      </p:sp>
      <p:sp>
        <p:nvSpPr>
          <p:cNvPr id="3" name="Espace réservé du texte 2">
            <a:extLst>
              <a:ext uri="{FF2B5EF4-FFF2-40B4-BE49-F238E27FC236}">
                <a16:creationId xmlns:a16="http://schemas.microsoft.com/office/drawing/2014/main" id="{2262FAB6-11A2-4BC2-9700-A1CA5DBAE095}"/>
              </a:ext>
            </a:extLst>
          </p:cNvPr>
          <p:cNvSpPr>
            <a:spLocks noGrp="1"/>
          </p:cNvSpPr>
          <p:nvPr>
            <p:ph type="body" idx="1"/>
          </p:nvPr>
        </p:nvSpPr>
        <p:spPr/>
        <p:txBody>
          <a:bodyPr/>
          <a:lstStyle/>
          <a:p>
            <a:pPr marL="152400" indent="0">
              <a:buNone/>
            </a:pPr>
            <a:r>
              <a:rPr lang="fr-FR" sz="1800" dirty="0"/>
              <a:t>Brice</a:t>
            </a:r>
          </a:p>
          <a:p>
            <a:pPr marL="152400" indent="0">
              <a:buNone/>
            </a:pPr>
            <a:r>
              <a:rPr lang="fr-FR" sz="1800" dirty="0"/>
              <a:t>Prince of </a:t>
            </a:r>
            <a:r>
              <a:rPr lang="fr-FR" sz="1800" dirty="0" err="1"/>
              <a:t>Darkness</a:t>
            </a:r>
            <a:endParaRPr lang="fr-FR" sz="1800" dirty="0"/>
          </a:p>
          <a:p>
            <a:pPr marL="152400" indent="0">
              <a:buNone/>
            </a:pPr>
            <a:r>
              <a:rPr lang="fr-FR" sz="1800" dirty="0" err="1"/>
              <a:t>Waiting</a:t>
            </a:r>
            <a:r>
              <a:rPr lang="fr-FR" sz="1800" dirty="0"/>
              <a:t> for </a:t>
            </a:r>
            <a:r>
              <a:rPr lang="fr-FR" sz="1800" dirty="0" err="1"/>
              <a:t>his</a:t>
            </a:r>
            <a:r>
              <a:rPr lang="fr-FR" sz="1800" dirty="0"/>
              <a:t> moment</a:t>
            </a:r>
          </a:p>
          <a:p>
            <a:pPr marL="152400" indent="0">
              <a:buNone/>
            </a:pPr>
            <a:r>
              <a:rPr lang="fr-FR" sz="1800" dirty="0"/>
              <a:t>Circa 2018</a:t>
            </a:r>
          </a:p>
        </p:txBody>
      </p:sp>
      <p:sp>
        <p:nvSpPr>
          <p:cNvPr id="4" name="Espace réservé du texte 3">
            <a:extLst>
              <a:ext uri="{FF2B5EF4-FFF2-40B4-BE49-F238E27FC236}">
                <a16:creationId xmlns:a16="http://schemas.microsoft.com/office/drawing/2014/main" id="{E792D52D-5059-4913-B615-6EABB1B3D7C7}"/>
              </a:ext>
            </a:extLst>
          </p:cNvPr>
          <p:cNvSpPr>
            <a:spLocks noGrp="1"/>
          </p:cNvSpPr>
          <p:nvPr>
            <p:ph type="body" sz="quarter" idx="12"/>
          </p:nvPr>
        </p:nvSpPr>
        <p:spPr/>
        <p:txBody>
          <a:bodyPr/>
          <a:lstStyle/>
          <a:p>
            <a:r>
              <a:rPr lang="fr-FR" dirty="0"/>
              <a:t>02|</a:t>
            </a:r>
          </a:p>
        </p:txBody>
      </p:sp>
      <p:sp>
        <p:nvSpPr>
          <p:cNvPr id="5" name="Espace réservé du texte 4">
            <a:extLst>
              <a:ext uri="{FF2B5EF4-FFF2-40B4-BE49-F238E27FC236}">
                <a16:creationId xmlns:a16="http://schemas.microsoft.com/office/drawing/2014/main" id="{8035BB39-F80C-4AFA-B82A-6404A486F5A3}"/>
              </a:ext>
            </a:extLst>
          </p:cNvPr>
          <p:cNvSpPr>
            <a:spLocks noGrp="1"/>
          </p:cNvSpPr>
          <p:nvPr>
            <p:ph type="body" sz="quarter" idx="13"/>
          </p:nvPr>
        </p:nvSpPr>
        <p:spPr/>
        <p:txBody>
          <a:bodyPr/>
          <a:lstStyle/>
          <a:p>
            <a:r>
              <a:rPr lang="fr-FR" dirty="0"/>
              <a:t>EXEMPLES</a:t>
            </a:r>
          </a:p>
        </p:txBody>
      </p:sp>
      <p:pic>
        <p:nvPicPr>
          <p:cNvPr id="8" name="Espace réservé pour une image  7" descr="Une image contenant intérieur, personne, table, plafond&#10;&#10;Description générée automatiquement">
            <a:extLst>
              <a:ext uri="{FF2B5EF4-FFF2-40B4-BE49-F238E27FC236}">
                <a16:creationId xmlns:a16="http://schemas.microsoft.com/office/drawing/2014/main" id="{8C05D72D-FA6F-43DF-AC3E-63D93DBC3183}"/>
              </a:ext>
            </a:extLst>
          </p:cNvPr>
          <p:cNvPicPr>
            <a:picLocks noGrp="1" noChangeAspect="1"/>
          </p:cNvPicPr>
          <p:nvPr>
            <p:ph type="pic" sz="quarter" idx="14"/>
          </p:nvPr>
        </p:nvPicPr>
        <p:blipFill>
          <a:blip r:embed="rId2"/>
          <a:srcRect t="20128" b="20128"/>
          <a:stretch>
            <a:fillRect/>
          </a:stretch>
        </p:blipFill>
        <p:spPr/>
      </p:pic>
    </p:spTree>
    <p:extLst>
      <p:ext uri="{BB962C8B-B14F-4D97-AF65-F5344CB8AC3E}">
        <p14:creationId xmlns:p14="http://schemas.microsoft.com/office/powerpoint/2010/main" val="2628932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33995"/>
            <a:ext cx="3934209" cy="287445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fr-FR" b="1" dirty="0">
                <a:latin typeface="Helvetica" panose="020B0604020202020204" pitchFamily="34" charset="0"/>
                <a:cs typeface="Helvetica" panose="020B0604020202020204" pitchFamily="34" charset="0"/>
              </a:rPr>
              <a:t>An </a:t>
            </a:r>
            <a:r>
              <a:rPr lang="fr-FR" b="1" dirty="0" err="1">
                <a:latin typeface="Helvetica" panose="020B0604020202020204" pitchFamily="34" charset="0"/>
                <a:cs typeface="Helvetica" panose="020B0604020202020204" pitchFamily="34" charset="0"/>
              </a:rPr>
              <a:t>electric</a:t>
            </a:r>
            <a:r>
              <a:rPr lang="fr-FR" b="1" dirty="0">
                <a:latin typeface="Helvetica" panose="020B0604020202020204" pitchFamily="34" charset="0"/>
                <a:cs typeface="Helvetica" panose="020B0604020202020204" pitchFamily="34" charset="0"/>
              </a:rPr>
              <a:t> </a:t>
            </a:r>
            <a:r>
              <a:rPr lang="fr-FR" b="1" dirty="0" err="1">
                <a:latin typeface="Helvetica" panose="020B0604020202020204" pitchFamily="34" charset="0"/>
                <a:cs typeface="Helvetica" panose="020B0604020202020204" pitchFamily="34" charset="0"/>
              </a:rPr>
              <a:t>potential</a:t>
            </a:r>
            <a:r>
              <a:rPr lang="fr-FR" b="1"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define</a:t>
            </a:r>
            <a:r>
              <a:rPr lang="fr-FR" dirty="0">
                <a:latin typeface="Helvetica" panose="020B0604020202020204" pitchFamily="34" charset="0"/>
                <a:cs typeface="Helvetica" panose="020B0604020202020204" pitchFamily="34" charset="0"/>
              </a:rPr>
              <a:t> the </a:t>
            </a:r>
            <a:r>
              <a:rPr lang="fr-FR" dirty="0" err="1">
                <a:latin typeface="Helvetica" panose="020B0604020202020204" pitchFamily="34" charset="0"/>
                <a:cs typeface="Helvetica" panose="020B0604020202020204" pitchFamily="34" charset="0"/>
              </a:rPr>
              <a:t>electric</a:t>
            </a:r>
            <a:r>
              <a:rPr lang="fr-FR" dirty="0">
                <a:latin typeface="Helvetica" panose="020B0604020202020204" pitchFamily="34" charset="0"/>
                <a:cs typeface="Helvetica" panose="020B0604020202020204" pitchFamily="34" charset="0"/>
              </a:rPr>
              <a:t> state of a point in </a:t>
            </a:r>
            <a:r>
              <a:rPr lang="fr-FR" dirty="0" err="1">
                <a:latin typeface="Helvetica" panose="020B0604020202020204" pitchFamily="34" charset="0"/>
                <a:cs typeface="Helvetica" panose="020B0604020202020204" pitchFamily="34" charset="0"/>
              </a:rPr>
              <a:t>space</a:t>
            </a:r>
            <a:r>
              <a:rPr lang="fr-FR"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Each</a:t>
            </a:r>
            <a:r>
              <a:rPr lang="fr-FR"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element</a:t>
            </a:r>
            <a:r>
              <a:rPr lang="fr-FR" dirty="0">
                <a:latin typeface="Helvetica" panose="020B0604020202020204" pitchFamily="34" charset="0"/>
                <a:cs typeface="Helvetica" panose="020B0604020202020204" pitchFamily="34" charset="0"/>
              </a:rPr>
              <a:t> have an </a:t>
            </a:r>
            <a:r>
              <a:rPr lang="fr-FR" dirty="0" err="1">
                <a:latin typeface="Helvetica" panose="020B0604020202020204" pitchFamily="34" charset="0"/>
                <a:cs typeface="Helvetica" panose="020B0604020202020204" pitchFamily="34" charset="0"/>
              </a:rPr>
              <a:t>electric</a:t>
            </a:r>
            <a:r>
              <a:rPr lang="fr-FR"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load</a:t>
            </a:r>
            <a:r>
              <a:rPr lang="fr-FR"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this</a:t>
            </a:r>
            <a:r>
              <a:rPr lang="fr-FR" dirty="0">
                <a:latin typeface="Helvetica" panose="020B0604020202020204" pitchFamily="34" charset="0"/>
                <a:cs typeface="Helvetica" panose="020B0604020202020204" pitchFamily="34" charset="0"/>
              </a:rPr>
              <a:t> value </a:t>
            </a:r>
            <a:r>
              <a:rPr lang="fr-FR" dirty="0" err="1">
                <a:latin typeface="Helvetica" panose="020B0604020202020204" pitchFamily="34" charset="0"/>
                <a:cs typeface="Helvetica" panose="020B0604020202020204" pitchFamily="34" charset="0"/>
              </a:rPr>
              <a:t>is</a:t>
            </a:r>
            <a:r>
              <a:rPr lang="fr-FR"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measured</a:t>
            </a:r>
            <a:r>
              <a:rPr lang="fr-FR" dirty="0">
                <a:latin typeface="Helvetica" panose="020B0604020202020204" pitchFamily="34" charset="0"/>
                <a:cs typeface="Helvetica" panose="020B0604020202020204" pitchFamily="34" charset="0"/>
              </a:rPr>
              <a:t> in volt.</a:t>
            </a:r>
          </a:p>
          <a:p>
            <a:endParaRPr lang="fr-FR"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1 volt = 1 Joule / 1 C</a:t>
            </a:r>
          </a:p>
          <a:p>
            <a:r>
              <a:rPr lang="en-GB" dirty="0">
                <a:latin typeface="Helvetica" panose="020B0604020202020204" pitchFamily="34" charset="0"/>
                <a:cs typeface="Helvetica" panose="020B0604020202020204" pitchFamily="34" charset="0"/>
              </a:rPr>
              <a:t>1 joule (J) is an energy unit</a:t>
            </a:r>
          </a:p>
          <a:p>
            <a:endParaRPr lang="fr-FR" dirty="0">
              <a:latin typeface="Helvetica" panose="020B0604020202020204" pitchFamily="34" charset="0"/>
              <a:cs typeface="Helvetica" panose="020B0604020202020204" pitchFamily="34" charset="0"/>
            </a:endParaRPr>
          </a:p>
          <a:p>
            <a:endParaRPr lang="fr-FR" dirty="0">
              <a:latin typeface="Helvetica" panose="020B0604020202020204" pitchFamily="34" charset="0"/>
              <a:cs typeface="Helvetica" panose="020B0604020202020204" pitchFamily="34" charset="0"/>
            </a:endParaRPr>
          </a:p>
          <a:p>
            <a:endParaRPr lang="en-GB" dirty="0">
              <a:latin typeface="Helvetica" panose="020B0604020202020204" pitchFamily="34" charset="0"/>
              <a:cs typeface="Helvetica" panose="020B0604020202020204" pitchFamily="34" charset="0"/>
            </a:endParaRPr>
          </a:p>
          <a:p>
            <a:endParaRPr lang="fr-FR" sz="2000" dirty="0">
              <a:latin typeface="Helvetica" panose="020B0604020202020204" pitchFamily="34" charset="0"/>
              <a:cs typeface="Helvetica" panose="020B0604020202020204" pitchFamily="34" charset="0"/>
            </a:endParaRPr>
          </a:p>
        </p:txBody>
      </p:sp>
      <p:sp>
        <p:nvSpPr>
          <p:cNvPr id="6" name="Titre 1">
            <a:extLst>
              <a:ext uri="{FF2B5EF4-FFF2-40B4-BE49-F238E27FC236}">
                <a16:creationId xmlns:a16="http://schemas.microsoft.com/office/drawing/2014/main" id="{1E882F09-910C-499B-BFD2-91254B95FA63}"/>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Electric potential</a:t>
            </a:r>
          </a:p>
        </p:txBody>
      </p:sp>
      <p:pic>
        <p:nvPicPr>
          <p:cNvPr id="1026" name="Picture 2" descr="Your electric potential energy is over 9000!!!!!!!!!!!! - ...is over 9000 |  Meme Generator">
            <a:extLst>
              <a:ext uri="{FF2B5EF4-FFF2-40B4-BE49-F238E27FC236}">
                <a16:creationId xmlns:a16="http://schemas.microsoft.com/office/drawing/2014/main" id="{78D6EC84-CD15-486B-9FED-12F8932DD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80261"/>
            <a:ext cx="4109972" cy="231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579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3850029" cy="34197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 potential difference </a:t>
            </a:r>
            <a:r>
              <a:rPr lang="en-GB" dirty="0">
                <a:latin typeface="Helvetica" panose="020B0604020202020204" pitchFamily="34" charset="0"/>
                <a:cs typeface="Helvetica" panose="020B0604020202020204" pitchFamily="34" charset="0"/>
              </a:rPr>
              <a:t>represent the power who can be applied to the particles by an electric field. It is the electric tension of the system in static systems. It is sometimes call voltage.</a:t>
            </a:r>
          </a:p>
          <a:p>
            <a:endParaRPr lang="fr-FR"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Analogy &gt; Brat, Water</a:t>
            </a:r>
          </a:p>
          <a:p>
            <a:endParaRPr lang="en-GB" dirty="0">
              <a:solidFill>
                <a:schemeClr val="accent1"/>
              </a:solidFill>
              <a:latin typeface="Helvetica" panose="020B0604020202020204" pitchFamily="34" charset="0"/>
              <a:cs typeface="Helvetica" panose="020B0604020202020204" pitchFamily="34" charset="0"/>
            </a:endParaRPr>
          </a:p>
          <a:p>
            <a:r>
              <a:rPr lang="en-GB"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Voltage </a:t>
            </a:r>
            <a:r>
              <a:rPr lang="en-GB" dirty="0">
                <a:latin typeface="Helvetica" panose="020B0604020202020204" pitchFamily="34" charset="0"/>
                <a:cs typeface="Helvetica" panose="020B0604020202020204" pitchFamily="34" charset="0"/>
              </a:rPr>
              <a:t>= U or V</a:t>
            </a:r>
          </a:p>
          <a:p>
            <a:r>
              <a:rPr lang="en-GB" b="1" dirty="0">
                <a:latin typeface="Helvetica" panose="020B0604020202020204" pitchFamily="34" charset="0"/>
                <a:cs typeface="Helvetica" panose="020B0604020202020204" pitchFamily="34" charset="0"/>
              </a:rPr>
              <a:t>Electricity flow </a:t>
            </a:r>
            <a:r>
              <a:rPr lang="en-GB" dirty="0">
                <a:latin typeface="Helvetica" panose="020B0604020202020204" pitchFamily="34" charset="0"/>
                <a:cs typeface="Helvetica" panose="020B0604020202020204" pitchFamily="34" charset="0"/>
              </a:rPr>
              <a:t>from positive to negative </a:t>
            </a:r>
          </a:p>
          <a:p>
            <a:r>
              <a:rPr lang="en-GB" b="1" dirty="0">
                <a:latin typeface="Helvetica" panose="020B0604020202020204" pitchFamily="34" charset="0"/>
                <a:cs typeface="Helvetica" panose="020B0604020202020204" pitchFamily="34" charset="0"/>
              </a:rPr>
              <a:t>Electron flow  </a:t>
            </a:r>
            <a:r>
              <a:rPr lang="en-GB" dirty="0">
                <a:latin typeface="Helvetica" panose="020B0604020202020204" pitchFamily="34" charset="0"/>
                <a:cs typeface="Helvetica" panose="020B0604020202020204" pitchFamily="34" charset="0"/>
              </a:rPr>
              <a:t>from negative to positive</a:t>
            </a:r>
          </a:p>
          <a:p>
            <a:endParaRPr lang="fr-FR" dirty="0">
              <a:latin typeface="Helvetica" panose="020B0604020202020204" pitchFamily="34" charset="0"/>
              <a:cs typeface="Helvetica" panose="020B0604020202020204" pitchFamily="34" charset="0"/>
            </a:endParaRPr>
          </a:p>
          <a:p>
            <a:endParaRPr lang="fr-FR" sz="2000" dirty="0">
              <a:latin typeface="Helvetica" panose="020B0604020202020204" pitchFamily="34" charset="0"/>
              <a:cs typeface="Helvetica" panose="020B0604020202020204" pitchFamily="34" charset="0"/>
            </a:endParaRPr>
          </a:p>
        </p:txBody>
      </p:sp>
      <p:pic>
        <p:nvPicPr>
          <p:cNvPr id="4098" name="Picture 2" descr="De l'épieu à la balle de baseball : notre épaule est faite pour le lancer">
            <a:extLst>
              <a:ext uri="{FF2B5EF4-FFF2-40B4-BE49-F238E27FC236}">
                <a16:creationId xmlns:a16="http://schemas.microsoft.com/office/drawing/2014/main" id="{EF20E6E2-E7E8-48A5-AA2A-363ED6FF3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246" y="265062"/>
            <a:ext cx="1968471" cy="22356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se à jour de l'application Qualité rivière | Agence française pour la  biodiversité">
            <a:extLst>
              <a:ext uri="{FF2B5EF4-FFF2-40B4-BE49-F238E27FC236}">
                <a16:creationId xmlns:a16="http://schemas.microsoft.com/office/drawing/2014/main" id="{3A8FDABF-D5B8-4DAF-9915-B7E39D759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922" y="2571750"/>
            <a:ext cx="3258795" cy="2170859"/>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a:extLst>
              <a:ext uri="{FF2B5EF4-FFF2-40B4-BE49-F238E27FC236}">
                <a16:creationId xmlns:a16="http://schemas.microsoft.com/office/drawing/2014/main" id="{B805A8DD-CB43-41A6-8316-16B11714D57D}"/>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err="1">
                <a:solidFill>
                  <a:schemeClr val="tx1">
                    <a:lumMod val="75000"/>
                  </a:schemeClr>
                </a:solidFill>
                <a:latin typeface="Helvetica" panose="020B0604020202020204" pitchFamily="34" charset="0"/>
                <a:cs typeface="Helvetica" panose="020B0604020202020204" pitchFamily="34" charset="0"/>
              </a:rPr>
              <a:t>Potential</a:t>
            </a:r>
            <a:r>
              <a:rPr lang="fr-FR" sz="2400" dirty="0">
                <a:solidFill>
                  <a:schemeClr val="tx1">
                    <a:lumMod val="75000"/>
                  </a:schemeClr>
                </a:solidFill>
                <a:latin typeface="Helvetica" panose="020B0604020202020204" pitchFamily="34" charset="0"/>
                <a:cs typeface="Helvetica" panose="020B0604020202020204" pitchFamily="34" charset="0"/>
              </a:rPr>
              <a:t> </a:t>
            </a:r>
            <a:r>
              <a:rPr lang="fr-FR" sz="2400" dirty="0" err="1">
                <a:solidFill>
                  <a:schemeClr val="tx1">
                    <a:lumMod val="75000"/>
                  </a:schemeClr>
                </a:solidFill>
                <a:latin typeface="Helvetica" panose="020B0604020202020204" pitchFamily="34" charset="0"/>
                <a:cs typeface="Helvetica" panose="020B0604020202020204" pitchFamily="34" charset="0"/>
              </a:rPr>
              <a:t>difference</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68040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pic>
        <p:nvPicPr>
          <p:cNvPr id="7" name="Image 6">
            <a:extLst>
              <a:ext uri="{FF2B5EF4-FFF2-40B4-BE49-F238E27FC236}">
                <a16:creationId xmlns:a16="http://schemas.microsoft.com/office/drawing/2014/main" id="{C76037EA-165F-4558-8827-2CBEEC09938B}"/>
              </a:ext>
            </a:extLst>
          </p:cNvPr>
          <p:cNvPicPr>
            <a:picLocks noChangeAspect="1"/>
          </p:cNvPicPr>
          <p:nvPr/>
        </p:nvPicPr>
        <p:blipFill>
          <a:blip r:embed="rId2"/>
          <a:stretch>
            <a:fillRect/>
          </a:stretch>
        </p:blipFill>
        <p:spPr>
          <a:xfrm>
            <a:off x="4103650" y="1108313"/>
            <a:ext cx="4533893" cy="1463437"/>
          </a:xfrm>
          <a:prstGeom prst="rect">
            <a:avLst/>
          </a:prstGeom>
        </p:spPr>
      </p:pic>
      <p:sp>
        <p:nvSpPr>
          <p:cNvPr id="8" name="Espace réservé du texte 2">
            <a:extLst>
              <a:ext uri="{FF2B5EF4-FFF2-40B4-BE49-F238E27FC236}">
                <a16:creationId xmlns:a16="http://schemas.microsoft.com/office/drawing/2014/main" id="{D7200D27-73B2-4845-8F4C-1730775900E9}"/>
              </a:ext>
            </a:extLst>
          </p:cNvPr>
          <p:cNvSpPr txBox="1">
            <a:spLocks/>
          </p:cNvSpPr>
          <p:nvPr/>
        </p:nvSpPr>
        <p:spPr>
          <a:xfrm>
            <a:off x="216450" y="1581281"/>
            <a:ext cx="2808000" cy="305293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The ground </a:t>
            </a:r>
            <a:r>
              <a:rPr lang="en-GB" dirty="0">
                <a:latin typeface="Helvetica" panose="020B0604020202020204" pitchFamily="34" charset="0"/>
                <a:cs typeface="Helvetica" panose="020B0604020202020204" pitchFamily="34" charset="0"/>
              </a:rPr>
              <a:t>is the electric reference in an electric circuit.</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The name ground come from the fact that real ground (in building for example), is a metallic stick stuck in the ground. It use the electric potential from the earth</a:t>
            </a:r>
          </a:p>
          <a:p>
            <a:endParaRPr lang="fr-FR" sz="1600" dirty="0">
              <a:latin typeface="Helvetica" panose="020B0604020202020204" pitchFamily="34" charset="0"/>
              <a:cs typeface="Helvetica" panose="020B0604020202020204" pitchFamily="34" charset="0"/>
            </a:endParaRPr>
          </a:p>
        </p:txBody>
      </p:sp>
      <p:sp>
        <p:nvSpPr>
          <p:cNvPr id="9" name="Titre 1">
            <a:extLst>
              <a:ext uri="{FF2B5EF4-FFF2-40B4-BE49-F238E27FC236}">
                <a16:creationId xmlns:a16="http://schemas.microsoft.com/office/drawing/2014/main" id="{79AAA5B7-2B3A-49B6-AA42-579D280BA6F9}"/>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Ground</a:t>
            </a:r>
          </a:p>
        </p:txBody>
      </p:sp>
      <p:pic>
        <p:nvPicPr>
          <p:cNvPr id="10" name="Image 9" descr="Une image contenant horloge&#10;&#10;Description générée automatiquement">
            <a:extLst>
              <a:ext uri="{FF2B5EF4-FFF2-40B4-BE49-F238E27FC236}">
                <a16:creationId xmlns:a16="http://schemas.microsoft.com/office/drawing/2014/main" id="{3B4ACC0C-46A1-4CB6-811A-FDEC604B09C9}"/>
              </a:ext>
            </a:extLst>
          </p:cNvPr>
          <p:cNvPicPr>
            <a:picLocks noChangeAspect="1"/>
          </p:cNvPicPr>
          <p:nvPr/>
        </p:nvPicPr>
        <p:blipFill rotWithShape="1">
          <a:blip r:embed="rId3"/>
          <a:srcRect l="2304" r="51160"/>
          <a:stretch/>
        </p:blipFill>
        <p:spPr>
          <a:xfrm>
            <a:off x="4103650" y="2784544"/>
            <a:ext cx="3880624" cy="1923602"/>
          </a:xfrm>
          <a:prstGeom prst="rect">
            <a:avLst/>
          </a:prstGeom>
        </p:spPr>
      </p:pic>
    </p:spTree>
    <p:extLst>
      <p:ext uri="{BB962C8B-B14F-4D97-AF65-F5344CB8AC3E}">
        <p14:creationId xmlns:p14="http://schemas.microsoft.com/office/powerpoint/2010/main" val="3721919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24251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Properties :</a:t>
            </a:r>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The ground </a:t>
            </a:r>
            <a:r>
              <a:rPr lang="en-GB" dirty="0">
                <a:latin typeface="Helvetica" panose="020B0604020202020204" pitchFamily="34" charset="0"/>
                <a:cs typeface="Helvetica" panose="020B0604020202020204" pitchFamily="34" charset="0"/>
              </a:rPr>
              <a:t>is the reference from which all tension are calculated </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Electric tension can be added or subtracted, all is calculate from the ground and considering the electric generator polarization.</a:t>
            </a:r>
          </a:p>
        </p:txBody>
      </p:sp>
      <p:pic>
        <p:nvPicPr>
          <p:cNvPr id="9" name="Image 8" descr="Une image contenant texte&#10;&#10;Description générée automatiquement">
            <a:extLst>
              <a:ext uri="{FF2B5EF4-FFF2-40B4-BE49-F238E27FC236}">
                <a16:creationId xmlns:a16="http://schemas.microsoft.com/office/drawing/2014/main" id="{994B59D7-3C6E-4624-93F5-3AE9DEA8D0C4}"/>
              </a:ext>
            </a:extLst>
          </p:cNvPr>
          <p:cNvPicPr>
            <a:picLocks noChangeAspect="1"/>
          </p:cNvPicPr>
          <p:nvPr/>
        </p:nvPicPr>
        <p:blipFill>
          <a:blip r:embed="rId3"/>
          <a:stretch>
            <a:fillRect/>
          </a:stretch>
        </p:blipFill>
        <p:spPr>
          <a:xfrm>
            <a:off x="3418019" y="1145000"/>
            <a:ext cx="5268782" cy="2853499"/>
          </a:xfrm>
          <a:prstGeom prst="rect">
            <a:avLst/>
          </a:prstGeom>
        </p:spPr>
      </p:pic>
      <p:sp>
        <p:nvSpPr>
          <p:cNvPr id="6" name="Titre 1">
            <a:extLst>
              <a:ext uri="{FF2B5EF4-FFF2-40B4-BE49-F238E27FC236}">
                <a16:creationId xmlns:a16="http://schemas.microsoft.com/office/drawing/2014/main" id="{F8351E1A-B3EB-48C6-9EF6-55A8FA1021F4}"/>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Ground</a:t>
            </a:r>
          </a:p>
        </p:txBody>
      </p:sp>
    </p:spTree>
    <p:extLst>
      <p:ext uri="{BB962C8B-B14F-4D97-AF65-F5344CB8AC3E}">
        <p14:creationId xmlns:p14="http://schemas.microsoft.com/office/powerpoint/2010/main" val="169089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pic>
        <p:nvPicPr>
          <p:cNvPr id="9" name="Image 8" descr="Une image contenant horloge&#10;&#10;Description générée automatiquement">
            <a:extLst>
              <a:ext uri="{FF2B5EF4-FFF2-40B4-BE49-F238E27FC236}">
                <a16:creationId xmlns:a16="http://schemas.microsoft.com/office/drawing/2014/main" id="{BCB3779B-A42D-4C87-8911-4DC8CC20F8E9}"/>
              </a:ext>
            </a:extLst>
          </p:cNvPr>
          <p:cNvPicPr>
            <a:picLocks noChangeAspect="1"/>
          </p:cNvPicPr>
          <p:nvPr/>
        </p:nvPicPr>
        <p:blipFill>
          <a:blip r:embed="rId2"/>
          <a:stretch>
            <a:fillRect/>
          </a:stretch>
        </p:blipFill>
        <p:spPr>
          <a:xfrm>
            <a:off x="3828073" y="1951318"/>
            <a:ext cx="5182113" cy="2182557"/>
          </a:xfrm>
          <a:prstGeom prst="rect">
            <a:avLst/>
          </a:prstGeom>
        </p:spPr>
      </p:pic>
      <p:pic>
        <p:nvPicPr>
          <p:cNvPr id="11" name="Image 10" descr="Une image contenant objet, horloge&#10;&#10;Description générée automatiquement">
            <a:extLst>
              <a:ext uri="{FF2B5EF4-FFF2-40B4-BE49-F238E27FC236}">
                <a16:creationId xmlns:a16="http://schemas.microsoft.com/office/drawing/2014/main" id="{89E3E0D5-F43C-492F-B569-09CD8D1C992A}"/>
              </a:ext>
            </a:extLst>
          </p:cNvPr>
          <p:cNvPicPr>
            <a:picLocks noChangeAspect="1"/>
          </p:cNvPicPr>
          <p:nvPr/>
        </p:nvPicPr>
        <p:blipFill>
          <a:blip r:embed="rId3"/>
          <a:stretch>
            <a:fillRect/>
          </a:stretch>
        </p:blipFill>
        <p:spPr>
          <a:xfrm>
            <a:off x="150432" y="1951319"/>
            <a:ext cx="3569265" cy="2182557"/>
          </a:xfrm>
          <a:prstGeom prst="rect">
            <a:avLst/>
          </a:prstGeom>
        </p:spPr>
      </p:pic>
      <p:sp>
        <p:nvSpPr>
          <p:cNvPr id="12" name="Espace réservé du texte 2">
            <a:extLst>
              <a:ext uri="{FF2B5EF4-FFF2-40B4-BE49-F238E27FC236}">
                <a16:creationId xmlns:a16="http://schemas.microsoft.com/office/drawing/2014/main" id="{E0B6B770-9E43-40F5-BAA7-B2DAEE098B40}"/>
              </a:ext>
            </a:extLst>
          </p:cNvPr>
          <p:cNvSpPr txBox="1">
            <a:spLocks/>
          </p:cNvSpPr>
          <p:nvPr/>
        </p:nvSpPr>
        <p:spPr>
          <a:xfrm>
            <a:off x="531064" y="1533996"/>
            <a:ext cx="2808000" cy="4173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latin typeface="Helvetica" panose="020B0604020202020204" pitchFamily="34" charset="0"/>
                <a:cs typeface="Helvetica" panose="020B0604020202020204" pitchFamily="34" charset="0"/>
              </a:rPr>
              <a:t>Exo1: </a:t>
            </a:r>
            <a:r>
              <a:rPr lang="fr-FR" sz="2000" dirty="0" err="1">
                <a:latin typeface="Helvetica" panose="020B0604020202020204" pitchFamily="34" charset="0"/>
                <a:cs typeface="Helvetica" panose="020B0604020202020204" pitchFamily="34" charset="0"/>
              </a:rPr>
              <a:t>find</a:t>
            </a:r>
            <a:r>
              <a:rPr lang="fr-FR" sz="2000" dirty="0">
                <a:latin typeface="Helvetica" panose="020B0604020202020204" pitchFamily="34" charset="0"/>
                <a:cs typeface="Helvetica" panose="020B0604020202020204" pitchFamily="34" charset="0"/>
              </a:rPr>
              <a:t> U of A to H</a:t>
            </a:r>
          </a:p>
        </p:txBody>
      </p:sp>
      <p:sp>
        <p:nvSpPr>
          <p:cNvPr id="13" name="Espace réservé du texte 2">
            <a:extLst>
              <a:ext uri="{FF2B5EF4-FFF2-40B4-BE49-F238E27FC236}">
                <a16:creationId xmlns:a16="http://schemas.microsoft.com/office/drawing/2014/main" id="{795C84E5-2BD4-45BF-8590-FBF64B5B5677}"/>
              </a:ext>
            </a:extLst>
          </p:cNvPr>
          <p:cNvSpPr txBox="1">
            <a:spLocks/>
          </p:cNvSpPr>
          <p:nvPr/>
        </p:nvSpPr>
        <p:spPr>
          <a:xfrm>
            <a:off x="5015129" y="1509133"/>
            <a:ext cx="2808000" cy="44218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latin typeface="Helvetica" panose="020B0604020202020204" pitchFamily="34" charset="0"/>
                <a:cs typeface="Helvetica" panose="020B0604020202020204" pitchFamily="34" charset="0"/>
              </a:rPr>
              <a:t>Exo2: </a:t>
            </a:r>
            <a:r>
              <a:rPr lang="fr-FR" sz="2000" dirty="0" err="1">
                <a:latin typeface="Helvetica" panose="020B0604020202020204" pitchFamily="34" charset="0"/>
                <a:cs typeface="Helvetica" panose="020B0604020202020204" pitchFamily="34" charset="0"/>
              </a:rPr>
              <a:t>find</a:t>
            </a:r>
            <a:r>
              <a:rPr lang="fr-FR" sz="2000" dirty="0">
                <a:latin typeface="Helvetica" panose="020B0604020202020204" pitchFamily="34" charset="0"/>
                <a:cs typeface="Helvetica" panose="020B0604020202020204" pitchFamily="34" charset="0"/>
              </a:rPr>
              <a:t> U of A to H</a:t>
            </a:r>
          </a:p>
        </p:txBody>
      </p:sp>
      <p:sp>
        <p:nvSpPr>
          <p:cNvPr id="8" name="Titre 1">
            <a:extLst>
              <a:ext uri="{FF2B5EF4-FFF2-40B4-BE49-F238E27FC236}">
                <a16:creationId xmlns:a16="http://schemas.microsoft.com/office/drawing/2014/main" id="{99A36DB2-59C1-49B8-BE41-6A0961529F4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Ground</a:t>
            </a:r>
          </a:p>
        </p:txBody>
      </p:sp>
    </p:spTree>
    <p:extLst>
      <p:ext uri="{BB962C8B-B14F-4D97-AF65-F5344CB8AC3E}">
        <p14:creationId xmlns:p14="http://schemas.microsoft.com/office/powerpoint/2010/main" val="829752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33996"/>
            <a:ext cx="2808000" cy="309973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An active component </a:t>
            </a:r>
            <a:r>
              <a:rPr lang="en-GB" dirty="0">
                <a:latin typeface="Helvetica" panose="020B0604020202020204" pitchFamily="34" charset="0"/>
                <a:cs typeface="Helvetica" panose="020B0604020202020204" pitchFamily="34" charset="0"/>
              </a:rPr>
              <a:t>is an element who transform current in another element (heat, light, movement). These components cause a voltage drop.</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A voltage drop is a lost in tension between the two poles of a component.</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The Watt (W) </a:t>
            </a:r>
            <a:r>
              <a:rPr lang="en-GB" dirty="0">
                <a:latin typeface="Helvetica" panose="020B0604020202020204" pitchFamily="34" charset="0"/>
                <a:cs typeface="Helvetica" panose="020B0604020202020204" pitchFamily="34" charset="0"/>
              </a:rPr>
              <a:t>is a power unit used in electricity.</a:t>
            </a:r>
          </a:p>
          <a:p>
            <a:r>
              <a:rPr lang="en-GB" dirty="0">
                <a:latin typeface="Helvetica" panose="020B0604020202020204" pitchFamily="34" charset="0"/>
                <a:cs typeface="Helvetica" panose="020B0604020202020204" pitchFamily="34" charset="0"/>
              </a:rPr>
              <a:t>W = V x A</a:t>
            </a:r>
          </a:p>
          <a:p>
            <a:r>
              <a:rPr lang="en-GB" dirty="0">
                <a:latin typeface="Helvetica" panose="020B0604020202020204" pitchFamily="34" charset="0"/>
                <a:cs typeface="Helvetica" panose="020B0604020202020204" pitchFamily="34" charset="0"/>
              </a:rPr>
              <a:t>W = U x I</a:t>
            </a:r>
          </a:p>
        </p:txBody>
      </p:sp>
      <p:pic>
        <p:nvPicPr>
          <p:cNvPr id="9" name="Image 8">
            <a:extLst>
              <a:ext uri="{FF2B5EF4-FFF2-40B4-BE49-F238E27FC236}">
                <a16:creationId xmlns:a16="http://schemas.microsoft.com/office/drawing/2014/main" id="{85BB5420-9AAF-4460-8247-3110024E01E3}"/>
              </a:ext>
            </a:extLst>
          </p:cNvPr>
          <p:cNvPicPr>
            <a:picLocks noChangeAspect="1"/>
          </p:cNvPicPr>
          <p:nvPr/>
        </p:nvPicPr>
        <p:blipFill>
          <a:blip r:embed="rId3"/>
          <a:stretch>
            <a:fillRect/>
          </a:stretch>
        </p:blipFill>
        <p:spPr>
          <a:xfrm>
            <a:off x="3283786" y="1076762"/>
            <a:ext cx="4693920" cy="2098853"/>
          </a:xfrm>
          <a:prstGeom prst="rect">
            <a:avLst/>
          </a:prstGeom>
        </p:spPr>
      </p:pic>
      <p:pic>
        <p:nvPicPr>
          <p:cNvPr id="11" name="Image 10" descr="Une image contenant objet, horloge&#10;&#10;Description générée automatiquement">
            <a:extLst>
              <a:ext uri="{FF2B5EF4-FFF2-40B4-BE49-F238E27FC236}">
                <a16:creationId xmlns:a16="http://schemas.microsoft.com/office/drawing/2014/main" id="{33950898-A27C-4600-9B45-75BD740EAE96}"/>
              </a:ext>
            </a:extLst>
          </p:cNvPr>
          <p:cNvPicPr>
            <a:picLocks noChangeAspect="1"/>
          </p:cNvPicPr>
          <p:nvPr/>
        </p:nvPicPr>
        <p:blipFill>
          <a:blip r:embed="rId4"/>
          <a:stretch>
            <a:fillRect/>
          </a:stretch>
        </p:blipFill>
        <p:spPr>
          <a:xfrm>
            <a:off x="3283785" y="3345949"/>
            <a:ext cx="4693920" cy="1554480"/>
          </a:xfrm>
          <a:prstGeom prst="rect">
            <a:avLst/>
          </a:prstGeom>
        </p:spPr>
      </p:pic>
      <p:sp>
        <p:nvSpPr>
          <p:cNvPr id="7" name="Titre 1">
            <a:extLst>
              <a:ext uri="{FF2B5EF4-FFF2-40B4-BE49-F238E27FC236}">
                <a16:creationId xmlns:a16="http://schemas.microsoft.com/office/drawing/2014/main" id="{7BA1CD3A-43AE-491E-9B2B-D0E2ED07E62A}"/>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Active components</a:t>
            </a:r>
          </a:p>
        </p:txBody>
      </p:sp>
    </p:spTree>
    <p:extLst>
      <p:ext uri="{BB962C8B-B14F-4D97-AF65-F5344CB8AC3E}">
        <p14:creationId xmlns:p14="http://schemas.microsoft.com/office/powerpoint/2010/main" val="3702669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33995"/>
            <a:ext cx="3934209" cy="287445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 battery </a:t>
            </a:r>
            <a:r>
              <a:rPr lang="en-GB" dirty="0">
                <a:latin typeface="Helvetica" panose="020B0604020202020204" pitchFamily="34" charset="0"/>
                <a:cs typeface="Helvetica" panose="020B0604020202020204" pitchFamily="34" charset="0"/>
              </a:rPr>
              <a:t>is a system able to store energy in a different form than electricity. Most of the time, energy is store with chemical components and free it with a chemical reaction. Once the electrons are accumulated to one side of the battery, it create a potential difference between the two side and generate current.</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Battery have a limited life time. Some of them can be recharged. </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Recycle batteries, it’s important</a:t>
            </a:r>
          </a:p>
        </p:txBody>
      </p:sp>
      <p:pic>
        <p:nvPicPr>
          <p:cNvPr id="9" name="Image 8">
            <a:extLst>
              <a:ext uri="{FF2B5EF4-FFF2-40B4-BE49-F238E27FC236}">
                <a16:creationId xmlns:a16="http://schemas.microsoft.com/office/drawing/2014/main" id="{F6824A6C-E022-42FF-8935-D80E563F5EF6}"/>
              </a:ext>
            </a:extLst>
          </p:cNvPr>
          <p:cNvPicPr>
            <a:picLocks noChangeAspect="1"/>
          </p:cNvPicPr>
          <p:nvPr/>
        </p:nvPicPr>
        <p:blipFill>
          <a:blip r:embed="rId2"/>
          <a:stretch>
            <a:fillRect/>
          </a:stretch>
        </p:blipFill>
        <p:spPr>
          <a:xfrm>
            <a:off x="4335132" y="1031031"/>
            <a:ext cx="3166048" cy="3769691"/>
          </a:xfrm>
          <a:prstGeom prst="rect">
            <a:avLst/>
          </a:prstGeom>
        </p:spPr>
      </p:pic>
      <p:sp>
        <p:nvSpPr>
          <p:cNvPr id="6" name="Titre 1">
            <a:extLst>
              <a:ext uri="{FF2B5EF4-FFF2-40B4-BE49-F238E27FC236}">
                <a16:creationId xmlns:a16="http://schemas.microsoft.com/office/drawing/2014/main" id="{1E882F09-910C-499B-BFD2-91254B95FA63}"/>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Battery</a:t>
            </a:r>
          </a:p>
        </p:txBody>
      </p:sp>
    </p:spTree>
    <p:extLst>
      <p:ext uri="{BB962C8B-B14F-4D97-AF65-F5344CB8AC3E}">
        <p14:creationId xmlns:p14="http://schemas.microsoft.com/office/powerpoint/2010/main" val="81499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tom Wallpapers - Top Free Atom Backgrounds - WallpaperAccess">
            <a:extLst>
              <a:ext uri="{FF2B5EF4-FFF2-40B4-BE49-F238E27FC236}">
                <a16:creationId xmlns:a16="http://schemas.microsoft.com/office/drawing/2014/main" id="{294A78B7-D075-4D46-B883-056B222D83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77" t="5560" r="12431" b="10154"/>
          <a:stretch/>
        </p:blipFill>
        <p:spPr bwMode="auto">
          <a:xfrm>
            <a:off x="5218770" y="637882"/>
            <a:ext cx="3609528" cy="344380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a:solidFill>
                  <a:schemeClr val="tx1">
                    <a:lumMod val="85000"/>
                  </a:schemeClr>
                </a:solidFill>
                <a:latin typeface="Helvetica" panose="020B0604020202020204" pitchFamily="34" charset="0"/>
                <a:cs typeface="Helvetica" panose="020B0604020202020204" pitchFamily="34" charset="0"/>
              </a:rPr>
              <a:t>Physical implications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Signals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Electric fields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Electromagnetism</a:t>
            </a:r>
          </a:p>
        </p:txBody>
      </p:sp>
    </p:spTree>
    <p:extLst>
      <p:ext uri="{BB962C8B-B14F-4D97-AF65-F5344CB8AC3E}">
        <p14:creationId xmlns:p14="http://schemas.microsoft.com/office/powerpoint/2010/main" val="986321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18505" y="1509133"/>
            <a:ext cx="2808000" cy="351963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a:t>
            </a:r>
          </a:p>
          <a:p>
            <a:r>
              <a:rPr lang="en-GB" b="1" dirty="0">
                <a:latin typeface="Helvetica" panose="020B0604020202020204" pitchFamily="34" charset="0"/>
                <a:cs typeface="Helvetica" panose="020B0604020202020204" pitchFamily="34" charset="0"/>
              </a:rPr>
              <a:t>A signal </a:t>
            </a:r>
            <a:r>
              <a:rPr lang="en-GB" dirty="0">
                <a:latin typeface="Helvetica" panose="020B0604020202020204" pitchFamily="34" charset="0"/>
                <a:cs typeface="Helvetica" panose="020B0604020202020204" pitchFamily="34" charset="0"/>
              </a:rPr>
              <a:t>is an energy variation over time.</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We use 3 kinds of signals :</a:t>
            </a:r>
          </a:p>
          <a:p>
            <a:pPr marL="285750" indent="-285750">
              <a:buFontTx/>
              <a:buChar char="-"/>
            </a:pPr>
            <a:r>
              <a:rPr lang="en-GB" b="1" dirty="0">
                <a:latin typeface="Helvetica" panose="020B0604020202020204" pitchFamily="34" charset="0"/>
                <a:cs typeface="Helvetica" panose="020B0604020202020204" pitchFamily="34" charset="0"/>
              </a:rPr>
              <a:t>Continuous signal</a:t>
            </a:r>
          </a:p>
          <a:p>
            <a:pPr marL="285750" indent="-285750">
              <a:buFontTx/>
              <a:buChar char="-"/>
            </a:pPr>
            <a:r>
              <a:rPr lang="en-GB" b="1" dirty="0">
                <a:latin typeface="Helvetica" panose="020B0604020202020204" pitchFamily="34" charset="0"/>
                <a:cs typeface="Helvetica" panose="020B0604020202020204" pitchFamily="34" charset="0"/>
              </a:rPr>
              <a:t>Analogic signal</a:t>
            </a:r>
          </a:p>
          <a:p>
            <a:pPr marL="285750" indent="-285750">
              <a:buFontTx/>
              <a:buChar char="-"/>
            </a:pPr>
            <a:r>
              <a:rPr lang="en-GB" b="1" dirty="0">
                <a:latin typeface="Helvetica" panose="020B0604020202020204" pitchFamily="34" charset="0"/>
                <a:cs typeface="Helvetica" panose="020B0604020202020204" pitchFamily="34" charset="0"/>
              </a:rPr>
              <a:t>Digital signal</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All signals are made of :</a:t>
            </a:r>
          </a:p>
          <a:p>
            <a:pPr marL="285750" indent="-285750">
              <a:buFont typeface="Arial" panose="020B0604020202020204" pitchFamily="34" charset="0"/>
              <a:buChar char="•"/>
            </a:pPr>
            <a:r>
              <a:rPr lang="en-GB" dirty="0">
                <a:latin typeface="Helvetica" panose="020B0604020202020204" pitchFamily="34" charset="0"/>
                <a:cs typeface="Helvetica" panose="020B0604020202020204" pitchFamily="34" charset="0"/>
              </a:rPr>
              <a:t>A continue signal</a:t>
            </a:r>
          </a:p>
          <a:p>
            <a:pPr marL="285750" indent="-285750">
              <a:buFont typeface="Arial" panose="020B0604020202020204" pitchFamily="34" charset="0"/>
              <a:buChar char="•"/>
            </a:pPr>
            <a:r>
              <a:rPr lang="en-GB" dirty="0">
                <a:latin typeface="Helvetica" panose="020B0604020202020204" pitchFamily="34" charset="0"/>
                <a:cs typeface="Helvetica" panose="020B0604020202020204" pitchFamily="34" charset="0"/>
              </a:rPr>
              <a:t>An analogic signal</a:t>
            </a:r>
          </a:p>
          <a:p>
            <a:pPr marL="285750" indent="-285750">
              <a:buFont typeface="Arial" panose="020B0604020202020204" pitchFamily="34" charset="0"/>
              <a:buChar char="•"/>
            </a:pPr>
            <a:r>
              <a:rPr lang="en-GB" dirty="0">
                <a:latin typeface="Helvetica" panose="020B0604020202020204" pitchFamily="34" charset="0"/>
                <a:cs typeface="Helvetica" panose="020B0604020202020204" pitchFamily="34" charset="0"/>
              </a:rPr>
              <a:t>A </a:t>
            </a:r>
            <a:r>
              <a:rPr lang="en-GB" b="1" dirty="0">
                <a:latin typeface="Helvetica" panose="020B0604020202020204" pitchFamily="34" charset="0"/>
                <a:cs typeface="Helvetica" panose="020B0604020202020204" pitchFamily="34" charset="0"/>
              </a:rPr>
              <a:t>parasitic noise</a:t>
            </a:r>
          </a:p>
        </p:txBody>
      </p:sp>
      <p:pic>
        <p:nvPicPr>
          <p:cNvPr id="26626" name="Picture 2" descr="Signaux variables">
            <a:extLst>
              <a:ext uri="{FF2B5EF4-FFF2-40B4-BE49-F238E27FC236}">
                <a16:creationId xmlns:a16="http://schemas.microsoft.com/office/drawing/2014/main" id="{09FCB8B6-B064-44E8-9552-F3921DEA2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0970" y="1543011"/>
            <a:ext cx="2125041" cy="118725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Électronique en amateur: Distinguer un signal analogique d'un signal  numérique">
            <a:extLst>
              <a:ext uri="{FF2B5EF4-FFF2-40B4-BE49-F238E27FC236}">
                <a16:creationId xmlns:a16="http://schemas.microsoft.com/office/drawing/2014/main" id="{C98201C9-A33E-44D2-B29D-F1F52F7FF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78" y="1543011"/>
            <a:ext cx="2050150" cy="1187251"/>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Analog vs. Digital - learn.sparkfun.com">
            <a:extLst>
              <a:ext uri="{FF2B5EF4-FFF2-40B4-BE49-F238E27FC236}">
                <a16:creationId xmlns:a16="http://schemas.microsoft.com/office/drawing/2014/main" id="{4A870B9C-DDEA-4EC7-BDE3-31D4CA149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7881" y="515313"/>
            <a:ext cx="2618130" cy="930410"/>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
            <a:extLst>
              <a:ext uri="{FF2B5EF4-FFF2-40B4-BE49-F238E27FC236}">
                <a16:creationId xmlns:a16="http://schemas.microsoft.com/office/drawing/2014/main" id="{CF452A62-94DD-40C1-A217-448C1EE141E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Signals</a:t>
            </a:r>
          </a:p>
        </p:txBody>
      </p:sp>
      <p:pic>
        <p:nvPicPr>
          <p:cNvPr id="1026" name="Picture 2" descr="FIGURE 1. Noise in Analog and Digital Signals">
            <a:extLst>
              <a:ext uri="{FF2B5EF4-FFF2-40B4-BE49-F238E27FC236}">
                <a16:creationId xmlns:a16="http://schemas.microsoft.com/office/drawing/2014/main" id="{540551D4-B853-46C3-9BF9-4BF32DDF08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8757"/>
          <a:stretch/>
        </p:blipFill>
        <p:spPr bwMode="auto">
          <a:xfrm>
            <a:off x="2773309" y="2827550"/>
            <a:ext cx="4916806" cy="189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474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25470" y="1509133"/>
            <a:ext cx="3286409" cy="306032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 period </a:t>
            </a:r>
            <a:r>
              <a:rPr lang="en-GB" dirty="0">
                <a:latin typeface="Helvetica" panose="020B0604020202020204" pitchFamily="34" charset="0"/>
                <a:cs typeface="Helvetica" panose="020B0604020202020204" pitchFamily="34" charset="0"/>
              </a:rPr>
              <a:t>is a pattern repetition in the signal</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A signal is characterised by 3 different values :</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Amplitude</a:t>
            </a:r>
            <a:r>
              <a:rPr lang="en-GB" dirty="0">
                <a:latin typeface="Helvetica" panose="020B0604020202020204" pitchFamily="34" charset="0"/>
                <a:cs typeface="Helvetica" panose="020B0604020202020204" pitchFamily="34" charset="0"/>
              </a:rPr>
              <a:t> : maximal tension value</a:t>
            </a:r>
          </a:p>
          <a:p>
            <a:r>
              <a:rPr lang="en-GB" b="1" dirty="0">
                <a:latin typeface="Helvetica" panose="020B0604020202020204" pitchFamily="34" charset="0"/>
                <a:cs typeface="Helvetica" panose="020B0604020202020204" pitchFamily="34" charset="0"/>
              </a:rPr>
              <a:t>Phase</a:t>
            </a:r>
            <a:r>
              <a:rPr lang="en-GB" dirty="0">
                <a:latin typeface="Helvetica" panose="020B0604020202020204" pitchFamily="34" charset="0"/>
                <a:cs typeface="Helvetica" panose="020B0604020202020204" pitchFamily="34" charset="0"/>
              </a:rPr>
              <a:t> : delay in period</a:t>
            </a:r>
          </a:p>
          <a:p>
            <a:r>
              <a:rPr lang="en-GB" b="1" dirty="0">
                <a:latin typeface="Helvetica" panose="020B0604020202020204" pitchFamily="34" charset="0"/>
                <a:cs typeface="Helvetica" panose="020B0604020202020204" pitchFamily="34" charset="0"/>
              </a:rPr>
              <a:t>Frequency</a:t>
            </a:r>
            <a:r>
              <a:rPr lang="en-GB" dirty="0">
                <a:latin typeface="Helvetica" panose="020B0604020202020204" pitchFamily="34" charset="0"/>
                <a:cs typeface="Helvetica" panose="020B0604020202020204" pitchFamily="34" charset="0"/>
              </a:rPr>
              <a:t> : </a:t>
            </a:r>
            <a:r>
              <a:rPr lang="en-GB" dirty="0" err="1">
                <a:latin typeface="Helvetica" panose="020B0604020202020204" pitchFamily="34" charset="0"/>
                <a:cs typeface="Helvetica" panose="020B0604020202020204" pitchFamily="34" charset="0"/>
              </a:rPr>
              <a:t>nb</a:t>
            </a:r>
            <a:r>
              <a:rPr lang="en-GB" dirty="0">
                <a:latin typeface="Helvetica" panose="020B0604020202020204" pitchFamily="34" charset="0"/>
                <a:cs typeface="Helvetica" panose="020B0604020202020204" pitchFamily="34" charset="0"/>
              </a:rPr>
              <a:t> of periods in a second </a:t>
            </a:r>
          </a:p>
        </p:txBody>
      </p:sp>
      <p:pic>
        <p:nvPicPr>
          <p:cNvPr id="29698" name="Picture 2">
            <a:extLst>
              <a:ext uri="{FF2B5EF4-FFF2-40B4-BE49-F238E27FC236}">
                <a16:creationId xmlns:a16="http://schemas.microsoft.com/office/drawing/2014/main" id="{E1545E73-F11B-48E1-8F12-867782807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264" y="1857647"/>
            <a:ext cx="1897064" cy="1319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700" name="Picture 4" descr="L'amplitude d'un son | Des nuisances sonores à la musicothérapie: le son  est-il un danger ou un bienfait?">
            <a:extLst>
              <a:ext uri="{FF2B5EF4-FFF2-40B4-BE49-F238E27FC236}">
                <a16:creationId xmlns:a16="http://schemas.microsoft.com/office/drawing/2014/main" id="{09ABEDFC-5E77-496D-B149-F816F9534B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741"/>
          <a:stretch/>
        </p:blipFill>
        <p:spPr bwMode="auto">
          <a:xfrm>
            <a:off x="5441264" y="118960"/>
            <a:ext cx="1897063" cy="1516800"/>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La caractérisation du son">
            <a:extLst>
              <a:ext uri="{FF2B5EF4-FFF2-40B4-BE49-F238E27FC236}">
                <a16:creationId xmlns:a16="http://schemas.microsoft.com/office/drawing/2014/main" id="{2AA8C714-C70A-492D-B775-FF07B581D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264" y="3398857"/>
            <a:ext cx="1897065" cy="1500789"/>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D9805284-3E42-49D9-9C41-570CDAFFE101}"/>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Signals</a:t>
            </a:r>
          </a:p>
        </p:txBody>
      </p:sp>
    </p:spTree>
    <p:extLst>
      <p:ext uri="{BB962C8B-B14F-4D97-AF65-F5344CB8AC3E}">
        <p14:creationId xmlns:p14="http://schemas.microsoft.com/office/powerpoint/2010/main" val="3624119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équipement électronique, circuit&#10;&#10;Description générée automatiquement">
            <a:extLst>
              <a:ext uri="{FF2B5EF4-FFF2-40B4-BE49-F238E27FC236}">
                <a16:creationId xmlns:a16="http://schemas.microsoft.com/office/drawing/2014/main" id="{135BFBE5-D1DF-49AE-B5F4-363B1E83CCB1}"/>
              </a:ext>
            </a:extLst>
          </p:cNvPr>
          <p:cNvPicPr>
            <a:picLocks noChangeAspect="1"/>
          </p:cNvPicPr>
          <p:nvPr/>
        </p:nvPicPr>
        <p:blipFill>
          <a:blip r:embed="rId2"/>
          <a:stretch>
            <a:fillRect/>
          </a:stretch>
        </p:blipFill>
        <p:spPr>
          <a:xfrm>
            <a:off x="4563429" y="260504"/>
            <a:ext cx="4813008" cy="3208672"/>
          </a:xfrm>
          <a:prstGeom prst="rect">
            <a:avLst/>
          </a:prstGeom>
          <a:effectLst>
            <a:softEdge rad="635000"/>
          </a:effectLst>
        </p:spPr>
      </p:pic>
      <p:sp>
        <p:nvSpPr>
          <p:cNvPr id="2" name="Titre 1">
            <a:extLst>
              <a:ext uri="{FF2B5EF4-FFF2-40B4-BE49-F238E27FC236}">
                <a16:creationId xmlns:a16="http://schemas.microsoft.com/office/drawing/2014/main" id="{07F41A6F-9887-4CBC-A1EA-73C67EE1F7D7}"/>
              </a:ext>
            </a:extLst>
          </p:cNvPr>
          <p:cNvSpPr>
            <a:spLocks noGrp="1"/>
          </p:cNvSpPr>
          <p:nvPr>
            <p:ph type="ctrTitle"/>
          </p:nvPr>
        </p:nvSpPr>
        <p:spPr>
          <a:xfrm>
            <a:off x="462825" y="1443717"/>
            <a:ext cx="5961830" cy="1436216"/>
          </a:xfrm>
        </p:spPr>
        <p:txBody>
          <a:bodyPr/>
          <a:lstStyle/>
          <a:p>
            <a:r>
              <a:rPr lang="fr-FR" dirty="0" err="1"/>
              <a:t>Electronic</a:t>
            </a:r>
            <a:r>
              <a:rPr lang="fr-FR" dirty="0"/>
              <a:t> &amp; Embedded </a:t>
            </a:r>
            <a:r>
              <a:rPr lang="fr-FR" dirty="0" err="1"/>
              <a:t>Systems</a:t>
            </a:r>
            <a:endParaRPr lang="fr-FR" dirty="0"/>
          </a:p>
        </p:txBody>
      </p:sp>
      <p:sp>
        <p:nvSpPr>
          <p:cNvPr id="3" name="Sous-titre 2">
            <a:extLst>
              <a:ext uri="{FF2B5EF4-FFF2-40B4-BE49-F238E27FC236}">
                <a16:creationId xmlns:a16="http://schemas.microsoft.com/office/drawing/2014/main" id="{15A5323A-8F10-4AD0-A579-B964BF9CF0A1}"/>
              </a:ext>
            </a:extLst>
          </p:cNvPr>
          <p:cNvSpPr>
            <a:spLocks noGrp="1"/>
          </p:cNvSpPr>
          <p:nvPr>
            <p:ph type="subTitle" idx="1"/>
          </p:nvPr>
        </p:nvSpPr>
        <p:spPr/>
        <p:txBody>
          <a:bodyPr/>
          <a:lstStyle/>
          <a:p>
            <a:r>
              <a:rPr lang="fr-FR" dirty="0"/>
              <a:t>- Passive components</a:t>
            </a:r>
          </a:p>
        </p:txBody>
      </p:sp>
      <p:sp>
        <p:nvSpPr>
          <p:cNvPr id="5" name="Espace réservé du texte 4">
            <a:extLst>
              <a:ext uri="{FF2B5EF4-FFF2-40B4-BE49-F238E27FC236}">
                <a16:creationId xmlns:a16="http://schemas.microsoft.com/office/drawing/2014/main" id="{6024A94F-6AB7-4656-B6AB-B80AF10A9488}"/>
              </a:ext>
            </a:extLst>
          </p:cNvPr>
          <p:cNvSpPr>
            <a:spLocks noGrp="1"/>
          </p:cNvSpPr>
          <p:nvPr>
            <p:ph type="body" sz="quarter" idx="15"/>
          </p:nvPr>
        </p:nvSpPr>
        <p:spPr/>
        <p:txBody>
          <a:bodyPr/>
          <a:lstStyle/>
          <a:p>
            <a:r>
              <a:rPr lang="fr-FR" dirty="0"/>
              <a:t>Lecture 01</a:t>
            </a:r>
          </a:p>
        </p:txBody>
      </p:sp>
      <p:sp>
        <p:nvSpPr>
          <p:cNvPr id="6" name="Espace réservé du texte 5">
            <a:extLst>
              <a:ext uri="{FF2B5EF4-FFF2-40B4-BE49-F238E27FC236}">
                <a16:creationId xmlns:a16="http://schemas.microsoft.com/office/drawing/2014/main" id="{F4348484-5D9A-4778-A17B-4A90A9082547}"/>
              </a:ext>
            </a:extLst>
          </p:cNvPr>
          <p:cNvSpPr>
            <a:spLocks noGrp="1"/>
          </p:cNvSpPr>
          <p:nvPr>
            <p:ph type="body" sz="quarter" idx="16"/>
          </p:nvPr>
        </p:nvSpPr>
        <p:spPr>
          <a:xfrm>
            <a:off x="266014" y="3304227"/>
            <a:ext cx="3186913" cy="914400"/>
          </a:xfrm>
        </p:spPr>
        <p:txBody>
          <a:bodyPr/>
          <a:lstStyle/>
          <a:p>
            <a:r>
              <a:rPr lang="en-US" dirty="0"/>
              <a:t>Brice </a:t>
            </a:r>
            <a:r>
              <a:rPr lang="en-US" b="1" dirty="0"/>
              <a:t>PARILUSYAN</a:t>
            </a:r>
          </a:p>
          <a:p>
            <a:r>
              <a:rPr lang="en-US" b="1" dirty="0"/>
              <a:t>PhD</a:t>
            </a:r>
            <a:r>
              <a:rPr lang="en-US" dirty="0"/>
              <a:t> Student</a:t>
            </a:r>
          </a:p>
          <a:p>
            <a:r>
              <a:rPr lang="en-US" dirty="0"/>
              <a:t>brice.parilusyan@</a:t>
            </a:r>
            <a:r>
              <a:rPr lang="en-US" b="1" dirty="0"/>
              <a:t>gmail.com</a:t>
            </a:r>
          </a:p>
        </p:txBody>
      </p:sp>
    </p:spTree>
    <p:extLst>
      <p:ext uri="{BB962C8B-B14F-4D97-AF65-F5344CB8AC3E}">
        <p14:creationId xmlns:p14="http://schemas.microsoft.com/office/powerpoint/2010/main" val="942925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18504" y="1509133"/>
            <a:ext cx="3135895" cy="332702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An electric field </a:t>
            </a:r>
            <a:r>
              <a:rPr lang="en-GB" dirty="0">
                <a:latin typeface="Helvetica" panose="020B0604020202020204" pitchFamily="34" charset="0"/>
                <a:cs typeface="Helvetica" panose="020B0604020202020204" pitchFamily="34" charset="0"/>
              </a:rPr>
              <a:t>is a vectoral field made from electrically charged opposite particles.</a:t>
            </a:r>
          </a:p>
          <a:p>
            <a:endParaRPr lang="en-GB" dirty="0">
              <a:latin typeface="Helvetica" panose="020B0604020202020204" pitchFamily="34" charset="0"/>
              <a:cs typeface="Helvetica" panose="020B0604020202020204" pitchFamily="34" charset="0"/>
            </a:endParaRPr>
          </a:p>
          <a:p>
            <a:r>
              <a:rPr lang="en-GB"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The electric influence </a:t>
            </a:r>
            <a:r>
              <a:rPr lang="en-GB" dirty="0">
                <a:latin typeface="Helvetica" panose="020B0604020202020204" pitchFamily="34" charset="0"/>
                <a:cs typeface="Helvetica" panose="020B0604020202020204" pitchFamily="34" charset="0"/>
              </a:rPr>
              <a:t>of a particle depend of the distance from it</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Positive charge influence the field in the opposite of negative charge, it result a magnetic attraction</a:t>
            </a:r>
          </a:p>
        </p:txBody>
      </p:sp>
      <p:pic>
        <p:nvPicPr>
          <p:cNvPr id="25602" name="Picture 2" descr="Ligne du champ électrique. | Download Scientific Diagram">
            <a:extLst>
              <a:ext uri="{FF2B5EF4-FFF2-40B4-BE49-F238E27FC236}">
                <a16:creationId xmlns:a16="http://schemas.microsoft.com/office/drawing/2014/main" id="{29E258B6-F7A2-487D-AB1A-356644A19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6478" y="946500"/>
            <a:ext cx="3693749" cy="1625250"/>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cartographie d'un champ electrostatique - Forum physique - chimie première  Physique - 311885 - 311885">
            <a:extLst>
              <a:ext uri="{FF2B5EF4-FFF2-40B4-BE49-F238E27FC236}">
                <a16:creationId xmlns:a16="http://schemas.microsoft.com/office/drawing/2014/main" id="{804F0716-F7BD-4426-9383-A91B09F79A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51" t="16580" r="17126" b="17102"/>
          <a:stretch/>
        </p:blipFill>
        <p:spPr bwMode="auto">
          <a:xfrm>
            <a:off x="4066478" y="2735580"/>
            <a:ext cx="2967285" cy="2251043"/>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a:extLst>
              <a:ext uri="{FF2B5EF4-FFF2-40B4-BE49-F238E27FC236}">
                <a16:creationId xmlns:a16="http://schemas.microsoft.com/office/drawing/2014/main" id="{4EA89C5F-E049-4B8A-A435-A42FC587623A}"/>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Electric </a:t>
            </a:r>
            <a:r>
              <a:rPr lang="fr-FR" sz="2400" dirty="0" err="1">
                <a:solidFill>
                  <a:schemeClr val="tx1">
                    <a:lumMod val="75000"/>
                  </a:schemeClr>
                </a:solidFill>
                <a:latin typeface="Helvetica" panose="020B0604020202020204" pitchFamily="34" charset="0"/>
                <a:cs typeface="Helvetica" panose="020B0604020202020204" pitchFamily="34" charset="0"/>
              </a:rPr>
              <a:t>fields</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72662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18504" y="1509133"/>
            <a:ext cx="3105416" cy="310350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err="1">
                <a:solidFill>
                  <a:srgbClr val="FF0000"/>
                </a:solidFill>
                <a:latin typeface="Helvetica" panose="020B0604020202020204" pitchFamily="34" charset="0"/>
                <a:cs typeface="Helvetica" panose="020B0604020202020204" pitchFamily="34" charset="0"/>
              </a:rPr>
              <a:t>Properties</a:t>
            </a:r>
            <a:r>
              <a:rPr lang="fr-FR" sz="1800" dirty="0">
                <a:solidFill>
                  <a:srgbClr val="FF0000"/>
                </a:solidFill>
                <a:latin typeface="Helvetica" panose="020B0604020202020204" pitchFamily="34" charset="0"/>
                <a:cs typeface="Helvetica" panose="020B0604020202020204" pitchFamily="34" charset="0"/>
              </a:rPr>
              <a:t> :</a:t>
            </a:r>
          </a:p>
          <a:p>
            <a:r>
              <a:rPr lang="en-GB" dirty="0">
                <a:latin typeface="Helvetica" panose="020B0604020202020204" pitchFamily="34" charset="0"/>
                <a:cs typeface="Helvetica" panose="020B0604020202020204" pitchFamily="34" charset="0"/>
              </a:rPr>
              <a:t>If two plates facing each others are electrically charged in opposite, this will create an electric field. </a:t>
            </a:r>
          </a:p>
          <a:p>
            <a:endParaRPr lang="fr-FR"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If a charged particle penetrates an electric field, it will be influenced by it, depending of his electric load.</a:t>
            </a:r>
          </a:p>
          <a:p>
            <a:endParaRPr lang="en-US" sz="1600" dirty="0">
              <a:latin typeface="Helvetica" panose="020B0604020202020204" pitchFamily="34" charset="0"/>
              <a:cs typeface="Helvetica" panose="020B0604020202020204" pitchFamily="34" charset="0"/>
            </a:endParaRPr>
          </a:p>
          <a:p>
            <a:endParaRPr lang="fr-FR" sz="1600" dirty="0">
              <a:latin typeface="Helvetica" panose="020B0604020202020204" pitchFamily="34" charset="0"/>
              <a:cs typeface="Helvetica" panose="020B0604020202020204" pitchFamily="34" charset="0"/>
            </a:endParaRPr>
          </a:p>
        </p:txBody>
      </p:sp>
      <p:pic>
        <p:nvPicPr>
          <p:cNvPr id="25604" name="Picture 4" descr="Le champ électrique | Définition - Cours de physique">
            <a:extLst>
              <a:ext uri="{FF2B5EF4-FFF2-40B4-BE49-F238E27FC236}">
                <a16:creationId xmlns:a16="http://schemas.microsoft.com/office/drawing/2014/main" id="{B6BF0014-CEC1-4EDE-8DC0-4A0B6D22D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923" y="1006169"/>
            <a:ext cx="4559405" cy="2808593"/>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E7C5C32F-A939-41C8-A3F8-787D85DF4C62}"/>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a:solidFill>
                  <a:schemeClr val="tx1">
                    <a:lumMod val="75000"/>
                  </a:schemeClr>
                </a:solidFill>
                <a:latin typeface="Helvetica" panose="020B0604020202020204" pitchFamily="34" charset="0"/>
                <a:cs typeface="Helvetica" panose="020B0604020202020204" pitchFamily="34" charset="0"/>
              </a:rPr>
              <a:t>Electric </a:t>
            </a:r>
            <a:r>
              <a:rPr lang="fr-FR" sz="2400" dirty="0" err="1">
                <a:solidFill>
                  <a:schemeClr val="tx1">
                    <a:lumMod val="75000"/>
                  </a:schemeClr>
                </a:solidFill>
                <a:latin typeface="Helvetica" panose="020B0604020202020204" pitchFamily="34" charset="0"/>
                <a:cs typeface="Helvetica" panose="020B0604020202020204" pitchFamily="34" charset="0"/>
              </a:rPr>
              <a:t>fields</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9883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18504" y="1509133"/>
            <a:ext cx="3331661" cy="345015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Electromagnetism</a:t>
            </a:r>
            <a:r>
              <a:rPr lang="en-GB" dirty="0">
                <a:latin typeface="Helvetica" panose="020B0604020202020204" pitchFamily="34" charset="0"/>
                <a:cs typeface="Helvetica" panose="020B0604020202020204" pitchFamily="34" charset="0"/>
              </a:rPr>
              <a:t> define a domain when we study the effect of electric fields with magnetic field.</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 magnetic field </a:t>
            </a:r>
            <a:r>
              <a:rPr lang="en-GB" dirty="0">
                <a:latin typeface="Helvetica" panose="020B0604020202020204" pitchFamily="34" charset="0"/>
                <a:cs typeface="Helvetica" panose="020B0604020202020204" pitchFamily="34" charset="0"/>
              </a:rPr>
              <a:t>is generated by the movement of an electrically charged particle. A magnetic field tend to initiate movement to other electric particles. </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The right-hand </a:t>
            </a:r>
            <a:r>
              <a:rPr lang="en-GB" dirty="0">
                <a:latin typeface="Helvetica" panose="020B0604020202020204" pitchFamily="34" charset="0"/>
                <a:cs typeface="Helvetica" panose="020B0604020202020204" pitchFamily="34" charset="0"/>
              </a:rPr>
              <a:t>rule is a method to find the direction of rotation of the magnetic field. The thumb show the direction of the movement and other finger the magnetic field wrapping it.</a:t>
            </a:r>
          </a:p>
          <a:p>
            <a:endParaRPr lang="fr-FR" sz="1600" dirty="0">
              <a:latin typeface="Helvetica" panose="020B0604020202020204" pitchFamily="34" charset="0"/>
              <a:cs typeface="Helvetica" panose="020B0604020202020204" pitchFamily="34" charset="0"/>
            </a:endParaRPr>
          </a:p>
          <a:p>
            <a:endParaRPr lang="fr-FR" sz="1600" dirty="0">
              <a:latin typeface="Helvetica" panose="020B0604020202020204" pitchFamily="34" charset="0"/>
              <a:cs typeface="Helvetica" panose="020B0604020202020204" pitchFamily="34" charset="0"/>
            </a:endParaRPr>
          </a:p>
        </p:txBody>
      </p:sp>
      <p:pic>
        <p:nvPicPr>
          <p:cNvPr id="5" name="Image 4" descr="Une image contenant horloge&#10;&#10;Description générée automatiquement">
            <a:extLst>
              <a:ext uri="{FF2B5EF4-FFF2-40B4-BE49-F238E27FC236}">
                <a16:creationId xmlns:a16="http://schemas.microsoft.com/office/drawing/2014/main" id="{47CDFED7-FCEE-420F-B369-D8230FB89D35}"/>
              </a:ext>
            </a:extLst>
          </p:cNvPr>
          <p:cNvPicPr>
            <a:picLocks noChangeAspect="1"/>
          </p:cNvPicPr>
          <p:nvPr/>
        </p:nvPicPr>
        <p:blipFill>
          <a:blip r:embed="rId2"/>
          <a:stretch>
            <a:fillRect/>
          </a:stretch>
        </p:blipFill>
        <p:spPr>
          <a:xfrm>
            <a:off x="4423317" y="953447"/>
            <a:ext cx="3602450" cy="1834328"/>
          </a:xfrm>
          <a:prstGeom prst="rect">
            <a:avLst/>
          </a:prstGeom>
        </p:spPr>
      </p:pic>
      <p:pic>
        <p:nvPicPr>
          <p:cNvPr id="9" name="Image 8" descr="Une image contenant texte, dessin&#10;&#10;Description générée automatiquement">
            <a:extLst>
              <a:ext uri="{FF2B5EF4-FFF2-40B4-BE49-F238E27FC236}">
                <a16:creationId xmlns:a16="http://schemas.microsoft.com/office/drawing/2014/main" id="{CB2C8ADB-3B81-49AF-8F41-33D0260B6EDA}"/>
              </a:ext>
            </a:extLst>
          </p:cNvPr>
          <p:cNvPicPr>
            <a:picLocks noChangeAspect="1"/>
          </p:cNvPicPr>
          <p:nvPr/>
        </p:nvPicPr>
        <p:blipFill>
          <a:blip r:embed="rId3"/>
          <a:stretch>
            <a:fillRect/>
          </a:stretch>
        </p:blipFill>
        <p:spPr>
          <a:xfrm>
            <a:off x="4423317" y="2863208"/>
            <a:ext cx="3602450" cy="2096077"/>
          </a:xfrm>
          <a:prstGeom prst="rect">
            <a:avLst/>
          </a:prstGeom>
        </p:spPr>
      </p:pic>
      <p:sp>
        <p:nvSpPr>
          <p:cNvPr id="10" name="Titre 1">
            <a:extLst>
              <a:ext uri="{FF2B5EF4-FFF2-40B4-BE49-F238E27FC236}">
                <a16:creationId xmlns:a16="http://schemas.microsoft.com/office/drawing/2014/main" id="{F798B334-897A-4D9F-90C5-CAD4D611E87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err="1">
                <a:solidFill>
                  <a:schemeClr val="tx1">
                    <a:lumMod val="75000"/>
                  </a:schemeClr>
                </a:solidFill>
                <a:latin typeface="Helvetica" panose="020B0604020202020204" pitchFamily="34" charset="0"/>
                <a:cs typeface="Helvetica" panose="020B0604020202020204" pitchFamily="34" charset="0"/>
              </a:rPr>
              <a:t>Electromagnetism</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00281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8" name="Espace réservé du texte 2">
            <a:extLst>
              <a:ext uri="{FF2B5EF4-FFF2-40B4-BE49-F238E27FC236}">
                <a16:creationId xmlns:a16="http://schemas.microsoft.com/office/drawing/2014/main" id="{1FA81743-73CD-4651-B336-AE497C38D5C7}"/>
              </a:ext>
            </a:extLst>
          </p:cNvPr>
          <p:cNvSpPr txBox="1">
            <a:spLocks/>
          </p:cNvSpPr>
          <p:nvPr/>
        </p:nvSpPr>
        <p:spPr>
          <a:xfrm>
            <a:off x="333372" y="1583473"/>
            <a:ext cx="3175545" cy="316213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Induce current </a:t>
            </a:r>
            <a:r>
              <a:rPr lang="en-GB" dirty="0">
                <a:latin typeface="Helvetica" panose="020B0604020202020204" pitchFamily="34" charset="0"/>
                <a:cs typeface="Helvetica" panose="020B0604020202020204" pitchFamily="34" charset="0"/>
              </a:rPr>
              <a:t>represent the ability of a magnetic field to create a movement in the particles of a wire inside his range. It mean a magnetic field can generate current to a wire without physical contact.</a:t>
            </a:r>
          </a:p>
          <a:p>
            <a:endParaRPr lang="en-GB" sz="1800" dirty="0">
              <a:solidFill>
                <a:schemeClr val="accent1"/>
              </a:solidFill>
              <a:latin typeface="Helvetica" panose="020B0604020202020204" pitchFamily="34" charset="0"/>
              <a:cs typeface="Helvetica" panose="020B0604020202020204" pitchFamily="34" charset="0"/>
            </a:endParaRPr>
          </a:p>
          <a:p>
            <a:r>
              <a:rPr lang="en-GB"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Two magnetic field</a:t>
            </a:r>
            <a:r>
              <a:rPr lang="en-GB" dirty="0">
                <a:latin typeface="Helvetica" panose="020B0604020202020204" pitchFamily="34" charset="0"/>
                <a:cs typeface="Helvetica" panose="020B0604020202020204" pitchFamily="34" charset="0"/>
              </a:rPr>
              <a:t> can interact. If the current who generated them are on the same direction, the fields attract. If they are opposite, they repels</a:t>
            </a:r>
          </a:p>
          <a:p>
            <a:endParaRPr lang="fr-FR" dirty="0">
              <a:latin typeface="Helvetica" panose="020B0604020202020204" pitchFamily="34" charset="0"/>
              <a:cs typeface="Helvetica" panose="020B0604020202020204" pitchFamily="34" charset="0"/>
            </a:endParaRPr>
          </a:p>
        </p:txBody>
      </p:sp>
      <p:pic>
        <p:nvPicPr>
          <p:cNvPr id="11" name="Image 10" descr="Une image contenant capture d’écran&#10;&#10;Description générée automatiquement">
            <a:extLst>
              <a:ext uri="{FF2B5EF4-FFF2-40B4-BE49-F238E27FC236}">
                <a16:creationId xmlns:a16="http://schemas.microsoft.com/office/drawing/2014/main" id="{9F799F66-7C26-4591-BF15-B12D7F749023}"/>
              </a:ext>
            </a:extLst>
          </p:cNvPr>
          <p:cNvPicPr>
            <a:picLocks noChangeAspect="1"/>
          </p:cNvPicPr>
          <p:nvPr/>
        </p:nvPicPr>
        <p:blipFill>
          <a:blip r:embed="rId2"/>
          <a:stretch>
            <a:fillRect/>
          </a:stretch>
        </p:blipFill>
        <p:spPr>
          <a:xfrm>
            <a:off x="3560957" y="892098"/>
            <a:ext cx="5508702" cy="1877967"/>
          </a:xfrm>
          <a:prstGeom prst="rect">
            <a:avLst/>
          </a:prstGeom>
        </p:spPr>
      </p:pic>
      <p:pic>
        <p:nvPicPr>
          <p:cNvPr id="13" name="Image 12" descr="Une image contenant dessin&#10;&#10;Description générée automatiquement">
            <a:extLst>
              <a:ext uri="{FF2B5EF4-FFF2-40B4-BE49-F238E27FC236}">
                <a16:creationId xmlns:a16="http://schemas.microsoft.com/office/drawing/2014/main" id="{1C4A3A9B-F36B-4F8D-812E-9CD44DE4F579}"/>
              </a:ext>
            </a:extLst>
          </p:cNvPr>
          <p:cNvPicPr>
            <a:picLocks noChangeAspect="1"/>
          </p:cNvPicPr>
          <p:nvPr/>
        </p:nvPicPr>
        <p:blipFill>
          <a:blip r:embed="rId3"/>
          <a:stretch>
            <a:fillRect/>
          </a:stretch>
        </p:blipFill>
        <p:spPr>
          <a:xfrm>
            <a:off x="3560957" y="2980206"/>
            <a:ext cx="4467922" cy="1765404"/>
          </a:xfrm>
          <a:prstGeom prst="rect">
            <a:avLst/>
          </a:prstGeom>
        </p:spPr>
      </p:pic>
      <p:sp>
        <p:nvSpPr>
          <p:cNvPr id="7" name="Titre 1">
            <a:extLst>
              <a:ext uri="{FF2B5EF4-FFF2-40B4-BE49-F238E27FC236}">
                <a16:creationId xmlns:a16="http://schemas.microsoft.com/office/drawing/2014/main" id="{609B6C25-5589-408F-85A6-6FB5830F9A9E}"/>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fr-FR" sz="2400" dirty="0" err="1">
                <a:solidFill>
                  <a:schemeClr val="tx1">
                    <a:lumMod val="75000"/>
                  </a:schemeClr>
                </a:solidFill>
                <a:latin typeface="Helvetica" panose="020B0604020202020204" pitchFamily="34" charset="0"/>
                <a:cs typeface="Helvetica" panose="020B0604020202020204" pitchFamily="34" charset="0"/>
              </a:rPr>
              <a:t>Electromagnetism</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14139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1" y="547123"/>
            <a:ext cx="4616490"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GB" sz="4400" dirty="0"/>
              <a:t>Electronic basics</a:t>
            </a:r>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latin typeface="Helvetica" panose="020B0604020202020204" pitchFamily="34" charset="0"/>
                <a:cs typeface="Helvetica" panose="020B0604020202020204" pitchFamily="34" charset="0"/>
              </a:rPr>
              <a:t>Resistors</a:t>
            </a:r>
          </a:p>
          <a:p>
            <a:endParaRPr lang="fr-FR" sz="2800" dirty="0">
              <a:solidFill>
                <a:schemeClr val="tx1">
                  <a:lumMod val="85000"/>
                </a:schemeClr>
              </a:solidFill>
              <a:latin typeface="Helvetica" panose="020B0604020202020204" pitchFamily="34" charset="0"/>
              <a:cs typeface="Helvetica" panose="020B0604020202020204" pitchFamily="34" charset="0"/>
            </a:endParaRPr>
          </a:p>
          <a:p>
            <a:pPr marL="457200" indent="-457200">
              <a:buClr>
                <a:schemeClr val="tx1"/>
              </a:buClr>
              <a:buFont typeface="Arial" panose="020B0604020202020204" pitchFamily="34" charset="0"/>
              <a:buChar char="•"/>
            </a:pPr>
            <a:r>
              <a:rPr lang="fr-FR" sz="2800" dirty="0" err="1">
                <a:latin typeface="Helvetica" panose="020B0604020202020204" pitchFamily="34" charset="0"/>
                <a:cs typeface="Helvetica" panose="020B0604020202020204" pitchFamily="34" charset="0"/>
              </a:rPr>
              <a:t>Capacitor</a:t>
            </a:r>
            <a:endParaRPr lang="fr-FR" sz="2800" dirty="0">
              <a:latin typeface="Helvetica" panose="020B0604020202020204" pitchFamily="34" charset="0"/>
              <a:cs typeface="Helvetica" panose="020B0604020202020204" pitchFamily="34" charset="0"/>
            </a:endParaRPr>
          </a:p>
          <a:p>
            <a:pPr>
              <a:buClr>
                <a:schemeClr val="tx1"/>
              </a:buClr>
            </a:pPr>
            <a:endParaRPr lang="fr-FR" sz="2800" dirty="0">
              <a:solidFill>
                <a:schemeClr val="accent1"/>
              </a:solidFill>
              <a:latin typeface="Helvetica" panose="020B0604020202020204" pitchFamily="34" charset="0"/>
              <a:cs typeface="Helvetica" panose="020B0604020202020204" pitchFamily="34" charset="0"/>
            </a:endParaRPr>
          </a:p>
          <a:p>
            <a:pPr marL="457200" lvl="1" indent="-457200">
              <a:buClr>
                <a:schemeClr val="tx1"/>
              </a:buClr>
              <a:buFont typeface="Arial" panose="020B0604020202020204" pitchFamily="34" charset="0"/>
              <a:buChar char="•"/>
            </a:pPr>
            <a:r>
              <a:rPr lang="fr-FR" sz="2800" dirty="0" err="1">
                <a:solidFill>
                  <a:schemeClr val="tx1"/>
                </a:solidFill>
                <a:latin typeface="Helvetica" panose="020B0604020202020204" pitchFamily="34" charset="0"/>
                <a:cs typeface="Helvetica" panose="020B0604020202020204" pitchFamily="34" charset="0"/>
              </a:rPr>
              <a:t>Inductors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6" name="Picture 2" descr="150 New Electricity Wallpaper Combination - Cameeron Web">
            <a:extLst>
              <a:ext uri="{FF2B5EF4-FFF2-40B4-BE49-F238E27FC236}">
                <a16:creationId xmlns:a16="http://schemas.microsoft.com/office/drawing/2014/main" id="{B0CDE593-3C21-431E-BCDB-FF49AC196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573" b="15350"/>
          <a:stretch/>
        </p:blipFill>
        <p:spPr bwMode="auto">
          <a:xfrm>
            <a:off x="4458937" y="1094709"/>
            <a:ext cx="4616490" cy="272728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964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50 New Electricity Wallpaper Combination - Cameeron Web">
            <a:extLst>
              <a:ext uri="{FF2B5EF4-FFF2-40B4-BE49-F238E27FC236}">
                <a16:creationId xmlns:a16="http://schemas.microsoft.com/office/drawing/2014/main" id="{B0CDE593-3C21-431E-BCDB-FF49AC196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573" b="15350"/>
          <a:stretch/>
        </p:blipFill>
        <p:spPr bwMode="auto">
          <a:xfrm>
            <a:off x="4435870" y="1081082"/>
            <a:ext cx="4639556" cy="274090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7" name="Espace réservé du texte 2">
            <a:extLst>
              <a:ext uri="{FF2B5EF4-FFF2-40B4-BE49-F238E27FC236}">
                <a16:creationId xmlns:a16="http://schemas.microsoft.com/office/drawing/2014/main" id="{5B7A0C82-6FAE-416A-89F2-9FBD7F05BBE2}"/>
              </a:ext>
            </a:extLst>
          </p:cNvPr>
          <p:cNvSpPr>
            <a:spLocks noGrp="1"/>
          </p:cNvSpPr>
          <p:nvPr>
            <p:ph type="body" sz="quarter" idx="12"/>
          </p:nvPr>
        </p:nvSpPr>
        <p:spPr>
          <a:xfrm>
            <a:off x="74341" y="89867"/>
            <a:ext cx="802888" cy="802231"/>
          </a:xfrm>
        </p:spPr>
        <p:txBody>
          <a:bodyPr/>
          <a:lstStyle/>
          <a:p>
            <a:r>
              <a:rPr lang="fr-FR" sz="4400" dirty="0"/>
              <a:t>2|</a:t>
            </a:r>
          </a:p>
        </p:txBody>
      </p:sp>
      <p:sp>
        <p:nvSpPr>
          <p:cNvPr id="8" name="Espace réservé du texte 3">
            <a:extLst>
              <a:ext uri="{FF2B5EF4-FFF2-40B4-BE49-F238E27FC236}">
                <a16:creationId xmlns:a16="http://schemas.microsoft.com/office/drawing/2014/main" id="{0EDDB999-997B-42FD-9767-21C81C12E015}"/>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9" name="Espace réservé du texte 2">
            <a:extLst>
              <a:ext uri="{FF2B5EF4-FFF2-40B4-BE49-F238E27FC236}">
                <a16:creationId xmlns:a16="http://schemas.microsoft.com/office/drawing/2014/main" id="{473036B3-7353-42C0-8C6B-63F07F5DD7BD}"/>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err="1">
                <a:solidFill>
                  <a:schemeClr val="tx1">
                    <a:lumMod val="85000"/>
                  </a:schemeClr>
                </a:solidFill>
                <a:latin typeface="Helvetica" panose="020B0604020202020204" pitchFamily="34" charset="0"/>
                <a:cs typeface="Helvetica" panose="020B0604020202020204" pitchFamily="34" charset="0"/>
              </a:rPr>
              <a:t>Resistors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Physic explication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Ohm’s law</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Kirchhoff’s law</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Thermal dissipation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Basic circuits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Parallel circuits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Series circuits</a:t>
            </a:r>
          </a:p>
        </p:txBody>
      </p:sp>
    </p:spTree>
    <p:extLst>
      <p:ext uri="{BB962C8B-B14F-4D97-AF65-F5344CB8AC3E}">
        <p14:creationId xmlns:p14="http://schemas.microsoft.com/office/powerpoint/2010/main" val="3300765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731441"/>
            <a:ext cx="2808000" cy="295207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a:t>
            </a:r>
          </a:p>
          <a:p>
            <a:r>
              <a:rPr lang="en-GB" b="1" dirty="0">
                <a:latin typeface="Helvetica" panose="020B0604020202020204" pitchFamily="34" charset="0"/>
                <a:cs typeface="Helvetica" panose="020B0604020202020204" pitchFamily="34" charset="0"/>
              </a:rPr>
              <a:t>A resistor </a:t>
            </a:r>
            <a:r>
              <a:rPr lang="en-GB" dirty="0">
                <a:latin typeface="Helvetica" panose="020B0604020202020204" pitchFamily="34" charset="0"/>
                <a:cs typeface="Helvetica" panose="020B0604020202020204" pitchFamily="34" charset="0"/>
              </a:rPr>
              <a:t>is a component who limit the amount of current passing through it. This limitation is made from a diameter reduction or change in material composition</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A resistor is noted R in electric circuit. His value is in Ohm</a:t>
            </a:r>
          </a:p>
        </p:txBody>
      </p:sp>
      <p:pic>
        <p:nvPicPr>
          <p:cNvPr id="7" name="Image 6" descr="Une image contenant horloge&#10;&#10;Description générée automatiquement">
            <a:extLst>
              <a:ext uri="{FF2B5EF4-FFF2-40B4-BE49-F238E27FC236}">
                <a16:creationId xmlns:a16="http://schemas.microsoft.com/office/drawing/2014/main" id="{98DE4454-6F69-45C8-A97F-D35F9EE5FCB9}"/>
              </a:ext>
            </a:extLst>
          </p:cNvPr>
          <p:cNvPicPr>
            <a:picLocks noChangeAspect="1"/>
          </p:cNvPicPr>
          <p:nvPr/>
        </p:nvPicPr>
        <p:blipFill>
          <a:blip r:embed="rId2"/>
          <a:stretch>
            <a:fillRect/>
          </a:stretch>
        </p:blipFill>
        <p:spPr>
          <a:xfrm>
            <a:off x="3847811" y="916960"/>
            <a:ext cx="4253495" cy="3121745"/>
          </a:xfrm>
          <a:prstGeom prst="rect">
            <a:avLst/>
          </a:prstGeom>
        </p:spPr>
      </p:pic>
      <p:sp>
        <p:nvSpPr>
          <p:cNvPr id="9" name="Titre 1">
            <a:extLst>
              <a:ext uri="{FF2B5EF4-FFF2-40B4-BE49-F238E27FC236}">
                <a16:creationId xmlns:a16="http://schemas.microsoft.com/office/drawing/2014/main" id="{2CCA2DC6-B73F-482E-9144-FA35DD6C9D78}"/>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Physic explication</a:t>
            </a:r>
          </a:p>
        </p:txBody>
      </p:sp>
    </p:spTree>
    <p:extLst>
      <p:ext uri="{BB962C8B-B14F-4D97-AF65-F5344CB8AC3E}">
        <p14:creationId xmlns:p14="http://schemas.microsoft.com/office/powerpoint/2010/main" val="3723089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pic>
        <p:nvPicPr>
          <p:cNvPr id="12290" name="Picture 2" descr="Resistor : une application de code couleur pour résistances • Domotique et  objets connectés à faire soi-même">
            <a:extLst>
              <a:ext uri="{FF2B5EF4-FFF2-40B4-BE49-F238E27FC236}">
                <a16:creationId xmlns:a16="http://schemas.microsoft.com/office/drawing/2014/main" id="{06135036-60CA-4215-8213-3B7225644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625"/>
          <a:stretch/>
        </p:blipFill>
        <p:spPr bwMode="auto">
          <a:xfrm>
            <a:off x="877229" y="1201271"/>
            <a:ext cx="2149936" cy="345141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texte, photo&#10;&#10;Description générée automatiquement">
            <a:extLst>
              <a:ext uri="{FF2B5EF4-FFF2-40B4-BE49-F238E27FC236}">
                <a16:creationId xmlns:a16="http://schemas.microsoft.com/office/drawing/2014/main" id="{058A4CFE-CAD9-42BB-BA24-FF4C2C986A28}"/>
              </a:ext>
            </a:extLst>
          </p:cNvPr>
          <p:cNvPicPr>
            <a:picLocks noChangeAspect="1"/>
          </p:cNvPicPr>
          <p:nvPr/>
        </p:nvPicPr>
        <p:blipFill>
          <a:blip r:embed="rId3"/>
          <a:stretch>
            <a:fillRect/>
          </a:stretch>
        </p:blipFill>
        <p:spPr>
          <a:xfrm>
            <a:off x="4094210" y="1201271"/>
            <a:ext cx="3451412" cy="3451412"/>
          </a:xfrm>
          <a:prstGeom prst="rect">
            <a:avLst/>
          </a:prstGeom>
        </p:spPr>
      </p:pic>
    </p:spTree>
    <p:extLst>
      <p:ext uri="{BB962C8B-B14F-4D97-AF65-F5344CB8AC3E}">
        <p14:creationId xmlns:p14="http://schemas.microsoft.com/office/powerpoint/2010/main" val="1225955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3106612" cy="264745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The Ohm law </a:t>
            </a:r>
            <a:r>
              <a:rPr lang="en-GB" dirty="0">
                <a:latin typeface="Helvetica" panose="020B0604020202020204" pitchFamily="34" charset="0"/>
                <a:cs typeface="Helvetica" panose="020B0604020202020204" pitchFamily="34" charset="0"/>
              </a:rPr>
              <a:t>is a linear relation between the value of a resistor, the current and the voltage.</a:t>
            </a:r>
          </a:p>
          <a:p>
            <a:r>
              <a:rPr lang="en-GB" dirty="0">
                <a:latin typeface="Helvetica" panose="020B0604020202020204" pitchFamily="34" charset="0"/>
                <a:cs typeface="Helvetica" panose="020B0604020202020204" pitchFamily="34" charset="0"/>
              </a:rPr>
              <a:t>U = R x I</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U represent the entering voltage, it is not affected by the resistor value.</a:t>
            </a:r>
          </a:p>
        </p:txBody>
      </p:sp>
      <p:pic>
        <p:nvPicPr>
          <p:cNvPr id="7" name="Image 6" descr="Une image contenant dessin&#10;&#10;Description générée automatiquement">
            <a:extLst>
              <a:ext uri="{FF2B5EF4-FFF2-40B4-BE49-F238E27FC236}">
                <a16:creationId xmlns:a16="http://schemas.microsoft.com/office/drawing/2014/main" id="{F9E9D32A-9B7C-4B30-8C65-7AFBDBEDE153}"/>
              </a:ext>
            </a:extLst>
          </p:cNvPr>
          <p:cNvPicPr>
            <a:picLocks noChangeAspect="1"/>
          </p:cNvPicPr>
          <p:nvPr/>
        </p:nvPicPr>
        <p:blipFill>
          <a:blip r:embed="rId2"/>
          <a:stretch>
            <a:fillRect/>
          </a:stretch>
        </p:blipFill>
        <p:spPr>
          <a:xfrm>
            <a:off x="3905987" y="1156133"/>
            <a:ext cx="2682937" cy="2504075"/>
          </a:xfrm>
          <a:prstGeom prst="rect">
            <a:avLst/>
          </a:prstGeom>
        </p:spPr>
      </p:pic>
      <p:pic>
        <p:nvPicPr>
          <p:cNvPr id="13316" name="Picture 4">
            <a:extLst>
              <a:ext uri="{FF2B5EF4-FFF2-40B4-BE49-F238E27FC236}">
                <a16:creationId xmlns:a16="http://schemas.microsoft.com/office/drawing/2014/main" id="{B94998B9-0E2F-4BE2-9D50-553D121F5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994" y="1202758"/>
            <a:ext cx="2095500" cy="2457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itre 1">
            <a:extLst>
              <a:ext uri="{FF2B5EF4-FFF2-40B4-BE49-F238E27FC236}">
                <a16:creationId xmlns:a16="http://schemas.microsoft.com/office/drawing/2014/main" id="{8A03370C-5CF0-4113-9F29-043F0668351E}"/>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Ohm’s law</a:t>
            </a:r>
          </a:p>
        </p:txBody>
      </p:sp>
    </p:spTree>
    <p:extLst>
      <p:ext uri="{BB962C8B-B14F-4D97-AF65-F5344CB8AC3E}">
        <p14:creationId xmlns:p14="http://schemas.microsoft.com/office/powerpoint/2010/main" val="3109827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509133"/>
            <a:ext cx="2808000" cy="306251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The Kirchhoff’s law</a:t>
            </a:r>
            <a:r>
              <a:rPr lang="en-GB" dirty="0">
                <a:latin typeface="Helvetica" panose="020B0604020202020204" pitchFamily="34" charset="0"/>
                <a:cs typeface="Helvetica" panose="020B0604020202020204" pitchFamily="34" charset="0"/>
              </a:rPr>
              <a:t>, or node law, represent the balance will of electricity. It say that in a close loop, all current value added is equal to 0.</a:t>
            </a:r>
            <a:endParaRPr lang="en-GB" sz="2000"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V1 = V2 + V3 + V4</a:t>
            </a:r>
          </a:p>
          <a:p>
            <a:r>
              <a:rPr lang="en-GB" dirty="0">
                <a:latin typeface="Helvetica" panose="020B0604020202020204" pitchFamily="34" charset="0"/>
                <a:cs typeface="Helvetica" panose="020B0604020202020204" pitchFamily="34" charset="0"/>
              </a:rPr>
              <a:t>V4 + V2 + V3 – V1 = 0</a:t>
            </a:r>
          </a:p>
          <a:p>
            <a:endParaRPr lang="en-GB" dirty="0">
              <a:latin typeface="Helvetica" panose="020B0604020202020204" pitchFamily="34" charset="0"/>
              <a:cs typeface="Helvetica" panose="020B0604020202020204" pitchFamily="34" charset="0"/>
            </a:endParaRPr>
          </a:p>
          <a:p>
            <a:r>
              <a:rPr lang="en-GB" sz="1800" dirty="0">
                <a:solidFill>
                  <a:schemeClr val="accent1"/>
                </a:solidFill>
                <a:latin typeface="Helvetica" panose="020B0604020202020204" pitchFamily="34" charset="0"/>
                <a:cs typeface="Helvetica" panose="020B0604020202020204" pitchFamily="34" charset="0"/>
              </a:rPr>
              <a:t>Example :</a:t>
            </a:r>
          </a:p>
          <a:p>
            <a:r>
              <a:rPr lang="en-GB" dirty="0">
                <a:latin typeface="Helvetica" panose="020B0604020202020204" pitchFamily="34" charset="0"/>
                <a:cs typeface="Helvetica" panose="020B0604020202020204" pitchFamily="34" charset="0"/>
              </a:rPr>
              <a:t>V1 = 7v</a:t>
            </a:r>
          </a:p>
          <a:p>
            <a:r>
              <a:rPr lang="en-GB" dirty="0">
                <a:latin typeface="Helvetica" panose="020B0604020202020204" pitchFamily="34" charset="0"/>
                <a:cs typeface="Helvetica" panose="020B0604020202020204" pitchFamily="34" charset="0"/>
              </a:rPr>
              <a:t>V2 = 4v</a:t>
            </a:r>
          </a:p>
          <a:p>
            <a:r>
              <a:rPr lang="en-GB" dirty="0">
                <a:latin typeface="Helvetica" panose="020B0604020202020204" pitchFamily="34" charset="0"/>
                <a:cs typeface="Helvetica" panose="020B0604020202020204" pitchFamily="34" charset="0"/>
              </a:rPr>
              <a:t>V4 = 1.5v</a:t>
            </a:r>
          </a:p>
          <a:p>
            <a:r>
              <a:rPr lang="en-GB" dirty="0">
                <a:latin typeface="Helvetica" panose="020B0604020202020204" pitchFamily="34" charset="0"/>
                <a:cs typeface="Helvetica" panose="020B0604020202020204" pitchFamily="34" charset="0"/>
              </a:rPr>
              <a:t>V3 = ?</a:t>
            </a:r>
          </a:p>
          <a:p>
            <a:endParaRPr lang="fr-FR" sz="2000" dirty="0">
              <a:latin typeface="Helvetica" panose="020B0604020202020204" pitchFamily="34" charset="0"/>
              <a:cs typeface="Helvetica" panose="020B0604020202020204" pitchFamily="34" charset="0"/>
            </a:endParaRPr>
          </a:p>
          <a:p>
            <a:endParaRPr lang="fr-FR" sz="2000" dirty="0">
              <a:latin typeface="Helvetica" panose="020B0604020202020204" pitchFamily="34" charset="0"/>
              <a:cs typeface="Helvetica" panose="020B0604020202020204" pitchFamily="34" charset="0"/>
            </a:endParaRPr>
          </a:p>
        </p:txBody>
      </p:sp>
      <p:pic>
        <p:nvPicPr>
          <p:cNvPr id="14338" name="Picture 2" descr="schéma d'un circuit électrique illustrant la loi des mailles">
            <a:extLst>
              <a:ext uri="{FF2B5EF4-FFF2-40B4-BE49-F238E27FC236}">
                <a16:creationId xmlns:a16="http://schemas.microsoft.com/office/drawing/2014/main" id="{CB475C6D-F261-4258-9992-88A5A020830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01648" y="1279023"/>
            <a:ext cx="4083357" cy="3062518"/>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4404F07B-9E65-4E78-98E1-27AE51FA35B4}"/>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Kirchhoff’s law</a:t>
            </a:r>
          </a:p>
        </p:txBody>
      </p:sp>
    </p:spTree>
    <p:extLst>
      <p:ext uri="{BB962C8B-B14F-4D97-AF65-F5344CB8AC3E}">
        <p14:creationId xmlns:p14="http://schemas.microsoft.com/office/powerpoint/2010/main" val="3571865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D wallpaper: gray circuit board, electronics, electronic components,  microprocessor | Wallpaper Flare">
            <a:extLst>
              <a:ext uri="{FF2B5EF4-FFF2-40B4-BE49-F238E27FC236}">
                <a16:creationId xmlns:a16="http://schemas.microsoft.com/office/drawing/2014/main" id="{31E85226-4981-4ECA-92E4-D3C88500E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286" y="965066"/>
            <a:ext cx="5274866" cy="3514163"/>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7" name="Titre 16">
            <a:extLst>
              <a:ext uri="{FF2B5EF4-FFF2-40B4-BE49-F238E27FC236}">
                <a16:creationId xmlns:a16="http://schemas.microsoft.com/office/drawing/2014/main" id="{4ABE1C72-8216-4176-B77D-31FED864FBD9}"/>
              </a:ext>
            </a:extLst>
          </p:cNvPr>
          <p:cNvSpPr>
            <a:spLocks noGrp="1"/>
          </p:cNvSpPr>
          <p:nvPr>
            <p:ph type="title"/>
          </p:nvPr>
        </p:nvSpPr>
        <p:spPr/>
        <p:txBody>
          <a:bodyPr/>
          <a:lstStyle/>
          <a:p>
            <a:r>
              <a:rPr lang="fr-FR" dirty="0"/>
              <a:t>Course </a:t>
            </a:r>
            <a:r>
              <a:rPr lang="fr-FR" dirty="0" err="1"/>
              <a:t>overview</a:t>
            </a:r>
            <a:endParaRPr lang="fr-FR" dirty="0"/>
          </a:p>
        </p:txBody>
      </p:sp>
      <p:sp>
        <p:nvSpPr>
          <p:cNvPr id="18" name="Espace réservé du texte 17">
            <a:extLst>
              <a:ext uri="{FF2B5EF4-FFF2-40B4-BE49-F238E27FC236}">
                <a16:creationId xmlns:a16="http://schemas.microsoft.com/office/drawing/2014/main" id="{83E22F17-055A-4A9B-8BF0-4DE84C51110A}"/>
              </a:ext>
            </a:extLst>
          </p:cNvPr>
          <p:cNvSpPr>
            <a:spLocks noGrp="1"/>
          </p:cNvSpPr>
          <p:nvPr>
            <p:ph type="body" sz="quarter" idx="12"/>
          </p:nvPr>
        </p:nvSpPr>
        <p:spPr/>
        <p:txBody>
          <a:bodyPr/>
          <a:lstStyle/>
          <a:p>
            <a:r>
              <a:rPr lang="fr-FR" dirty="0"/>
              <a:t>01|</a:t>
            </a:r>
          </a:p>
        </p:txBody>
      </p:sp>
      <p:sp>
        <p:nvSpPr>
          <p:cNvPr id="19" name="Espace réservé du texte 18">
            <a:extLst>
              <a:ext uri="{FF2B5EF4-FFF2-40B4-BE49-F238E27FC236}">
                <a16:creationId xmlns:a16="http://schemas.microsoft.com/office/drawing/2014/main" id="{F93BF799-7CB8-4426-BF38-979D3556279C}"/>
              </a:ext>
            </a:extLst>
          </p:cNvPr>
          <p:cNvSpPr>
            <a:spLocks noGrp="1"/>
          </p:cNvSpPr>
          <p:nvPr>
            <p:ph type="body" sz="quarter" idx="13"/>
          </p:nvPr>
        </p:nvSpPr>
        <p:spPr/>
        <p:txBody>
          <a:bodyPr/>
          <a:lstStyle/>
          <a:p>
            <a:r>
              <a:rPr lang="fr-FR" dirty="0"/>
              <a:t>02|</a:t>
            </a:r>
          </a:p>
        </p:txBody>
      </p:sp>
      <p:sp>
        <p:nvSpPr>
          <p:cNvPr id="20" name="Espace réservé du texte 19">
            <a:extLst>
              <a:ext uri="{FF2B5EF4-FFF2-40B4-BE49-F238E27FC236}">
                <a16:creationId xmlns:a16="http://schemas.microsoft.com/office/drawing/2014/main" id="{BBF6295E-BAC5-4CC1-90BC-E6E2239EF84E}"/>
              </a:ext>
            </a:extLst>
          </p:cNvPr>
          <p:cNvSpPr>
            <a:spLocks noGrp="1"/>
          </p:cNvSpPr>
          <p:nvPr>
            <p:ph type="body" sz="quarter" idx="14"/>
          </p:nvPr>
        </p:nvSpPr>
        <p:spPr/>
        <p:txBody>
          <a:bodyPr/>
          <a:lstStyle/>
          <a:p>
            <a:r>
              <a:rPr lang="fr-FR" dirty="0"/>
              <a:t>03|</a:t>
            </a:r>
          </a:p>
        </p:txBody>
      </p:sp>
      <p:sp>
        <p:nvSpPr>
          <p:cNvPr id="21" name="Espace réservé du texte 20">
            <a:extLst>
              <a:ext uri="{FF2B5EF4-FFF2-40B4-BE49-F238E27FC236}">
                <a16:creationId xmlns:a16="http://schemas.microsoft.com/office/drawing/2014/main" id="{844DA7BF-9853-4B47-878A-2B43956FD8F5}"/>
              </a:ext>
            </a:extLst>
          </p:cNvPr>
          <p:cNvSpPr>
            <a:spLocks noGrp="1"/>
          </p:cNvSpPr>
          <p:nvPr>
            <p:ph type="body" sz="quarter" idx="15"/>
          </p:nvPr>
        </p:nvSpPr>
        <p:spPr/>
        <p:txBody>
          <a:bodyPr/>
          <a:lstStyle/>
          <a:p>
            <a:r>
              <a:rPr lang="fr-FR" dirty="0"/>
              <a:t>04|</a:t>
            </a:r>
          </a:p>
          <a:p>
            <a:endParaRPr lang="fr-FR" dirty="0"/>
          </a:p>
        </p:txBody>
      </p:sp>
      <p:sp>
        <p:nvSpPr>
          <p:cNvPr id="25" name="Espace réservé du texte 24">
            <a:extLst>
              <a:ext uri="{FF2B5EF4-FFF2-40B4-BE49-F238E27FC236}">
                <a16:creationId xmlns:a16="http://schemas.microsoft.com/office/drawing/2014/main" id="{8C07A28A-DE0D-4F20-B2D8-FA382C0387EE}"/>
              </a:ext>
            </a:extLst>
          </p:cNvPr>
          <p:cNvSpPr>
            <a:spLocks noGrp="1"/>
          </p:cNvSpPr>
          <p:nvPr>
            <p:ph type="body" sz="quarter" idx="20"/>
          </p:nvPr>
        </p:nvSpPr>
        <p:spPr>
          <a:xfrm>
            <a:off x="1533523" y="1413024"/>
            <a:ext cx="3038476" cy="572700"/>
          </a:xfrm>
        </p:spPr>
        <p:txBody>
          <a:bodyPr/>
          <a:lstStyle/>
          <a:p>
            <a:r>
              <a:rPr lang="fr-FR" dirty="0"/>
              <a:t>Fundamentals</a:t>
            </a:r>
          </a:p>
        </p:txBody>
      </p:sp>
      <p:sp>
        <p:nvSpPr>
          <p:cNvPr id="26" name="Espace réservé du texte 25">
            <a:extLst>
              <a:ext uri="{FF2B5EF4-FFF2-40B4-BE49-F238E27FC236}">
                <a16:creationId xmlns:a16="http://schemas.microsoft.com/office/drawing/2014/main" id="{619FA34D-9310-4667-A13C-F24214726CC1}"/>
              </a:ext>
            </a:extLst>
          </p:cNvPr>
          <p:cNvSpPr>
            <a:spLocks noGrp="1"/>
          </p:cNvSpPr>
          <p:nvPr>
            <p:ph type="body" sz="quarter" idx="21"/>
          </p:nvPr>
        </p:nvSpPr>
        <p:spPr>
          <a:xfrm>
            <a:off x="1533523" y="2155181"/>
            <a:ext cx="3038474" cy="572700"/>
          </a:xfrm>
        </p:spPr>
        <p:txBody>
          <a:bodyPr/>
          <a:lstStyle/>
          <a:p>
            <a:r>
              <a:rPr lang="fr-FR" dirty="0"/>
              <a:t>Electric Circuits</a:t>
            </a:r>
          </a:p>
        </p:txBody>
      </p:sp>
      <p:sp>
        <p:nvSpPr>
          <p:cNvPr id="27" name="Espace réservé du texte 26">
            <a:extLst>
              <a:ext uri="{FF2B5EF4-FFF2-40B4-BE49-F238E27FC236}">
                <a16:creationId xmlns:a16="http://schemas.microsoft.com/office/drawing/2014/main" id="{87148EA7-42CF-4AF6-8274-88E89A2961DD}"/>
              </a:ext>
            </a:extLst>
          </p:cNvPr>
          <p:cNvSpPr>
            <a:spLocks noGrp="1"/>
          </p:cNvSpPr>
          <p:nvPr>
            <p:ph type="body" sz="quarter" idx="22"/>
          </p:nvPr>
        </p:nvSpPr>
        <p:spPr>
          <a:xfrm>
            <a:off x="1533522" y="2887215"/>
            <a:ext cx="3333117" cy="572700"/>
          </a:xfrm>
        </p:spPr>
        <p:txBody>
          <a:bodyPr/>
          <a:lstStyle/>
          <a:p>
            <a:r>
              <a:rPr lang="fr-FR" dirty="0"/>
              <a:t>Basic Components</a:t>
            </a:r>
          </a:p>
        </p:txBody>
      </p:sp>
      <p:sp>
        <p:nvSpPr>
          <p:cNvPr id="28" name="Espace réservé du texte 27">
            <a:extLst>
              <a:ext uri="{FF2B5EF4-FFF2-40B4-BE49-F238E27FC236}">
                <a16:creationId xmlns:a16="http://schemas.microsoft.com/office/drawing/2014/main" id="{628FD96A-E405-4485-B5A2-DEC09D770718}"/>
              </a:ext>
            </a:extLst>
          </p:cNvPr>
          <p:cNvSpPr>
            <a:spLocks noGrp="1"/>
          </p:cNvSpPr>
          <p:nvPr>
            <p:ph type="body" sz="quarter" idx="23"/>
          </p:nvPr>
        </p:nvSpPr>
        <p:spPr>
          <a:xfrm>
            <a:off x="1527334" y="3614330"/>
            <a:ext cx="3674586" cy="572700"/>
          </a:xfrm>
        </p:spPr>
        <p:txBody>
          <a:bodyPr/>
          <a:lstStyle/>
          <a:p>
            <a:r>
              <a:rPr lang="fr-FR" dirty="0" err="1"/>
              <a:t>Oscillators</a:t>
            </a:r>
            <a:r>
              <a:rPr lang="fr-FR" dirty="0"/>
              <a:t> </a:t>
            </a:r>
            <a:r>
              <a:rPr lang="fr-FR" dirty="0" err="1"/>
              <a:t>Systems</a:t>
            </a:r>
            <a:endParaRPr lang="fr-FR" dirty="0"/>
          </a:p>
        </p:txBody>
      </p:sp>
    </p:spTree>
    <p:extLst>
      <p:ext uri="{BB962C8B-B14F-4D97-AF65-F5344CB8AC3E}">
        <p14:creationId xmlns:p14="http://schemas.microsoft.com/office/powerpoint/2010/main" val="4098779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3225560" cy="344200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The thermal dissipation </a:t>
            </a:r>
            <a:r>
              <a:rPr lang="en-GB" dirty="0">
                <a:latin typeface="Helvetica" panose="020B0604020202020204" pitchFamily="34" charset="0"/>
                <a:cs typeface="Helvetica" panose="020B0604020202020204" pitchFamily="34" charset="0"/>
              </a:rPr>
              <a:t>represent the heat produce by a component. This heat come from the activity of the component, using electricity. Resistors produce a lot of heat. The formula to calculate it is a derivate of Ohm’s law.</a:t>
            </a:r>
          </a:p>
          <a:p>
            <a:endParaRPr lang="en-GB" sz="2000"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Ohm’s Law :</a:t>
            </a:r>
          </a:p>
          <a:p>
            <a:pPr marL="342900" indent="-342900">
              <a:buFontTx/>
              <a:buChar char="-"/>
            </a:pPr>
            <a:r>
              <a:rPr lang="en-GB" dirty="0">
                <a:latin typeface="Helvetica" panose="020B0604020202020204" pitchFamily="34" charset="0"/>
                <a:cs typeface="Helvetica" panose="020B0604020202020204" pitchFamily="34" charset="0"/>
              </a:rPr>
              <a:t>U = R x I</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Power Loss :</a:t>
            </a:r>
          </a:p>
          <a:p>
            <a:pPr marL="342900" indent="-342900">
              <a:buFontTx/>
              <a:buChar char="-"/>
            </a:pPr>
            <a:r>
              <a:rPr lang="en-GB" dirty="0">
                <a:latin typeface="Helvetica" panose="020B0604020202020204" pitchFamily="34" charset="0"/>
                <a:cs typeface="Helvetica" panose="020B0604020202020204" pitchFamily="34" charset="0"/>
              </a:rPr>
              <a:t>P = U x I</a:t>
            </a:r>
          </a:p>
          <a:p>
            <a:pPr marL="342900" indent="-342900">
              <a:buFontTx/>
              <a:buChar char="-"/>
            </a:pPr>
            <a:r>
              <a:rPr lang="en-GB" dirty="0">
                <a:latin typeface="Helvetica" panose="020B0604020202020204" pitchFamily="34" charset="0"/>
                <a:cs typeface="Helvetica" panose="020B0604020202020204" pitchFamily="34" charset="0"/>
              </a:rPr>
              <a:t>P = I² x R</a:t>
            </a:r>
          </a:p>
          <a:p>
            <a:pPr marL="342900" indent="-342900">
              <a:buFontTx/>
              <a:buChar char="-"/>
            </a:pPr>
            <a:r>
              <a:rPr lang="en-GB" dirty="0">
                <a:latin typeface="Helvetica" panose="020B0604020202020204" pitchFamily="34" charset="0"/>
                <a:cs typeface="Helvetica" panose="020B0604020202020204" pitchFamily="34" charset="0"/>
              </a:rPr>
              <a:t>P = U² / R</a:t>
            </a:r>
          </a:p>
          <a:p>
            <a:endParaRPr lang="fr-FR" sz="2000" dirty="0">
              <a:latin typeface="Helvetica" panose="020B0604020202020204" pitchFamily="34" charset="0"/>
              <a:cs typeface="Helvetica" panose="020B0604020202020204" pitchFamily="34" charset="0"/>
            </a:endParaRPr>
          </a:p>
        </p:txBody>
      </p:sp>
      <p:pic>
        <p:nvPicPr>
          <p:cNvPr id="7" name="Image 6" descr="Une image contenant objet, horloge&#10;&#10;Description générée automatiquement">
            <a:extLst>
              <a:ext uri="{FF2B5EF4-FFF2-40B4-BE49-F238E27FC236}">
                <a16:creationId xmlns:a16="http://schemas.microsoft.com/office/drawing/2014/main" id="{ED324DD7-800C-4255-9379-0C1820FA0A4D}"/>
              </a:ext>
            </a:extLst>
          </p:cNvPr>
          <p:cNvPicPr>
            <a:picLocks noChangeAspect="1"/>
          </p:cNvPicPr>
          <p:nvPr/>
        </p:nvPicPr>
        <p:blipFill rotWithShape="1">
          <a:blip r:embed="rId2"/>
          <a:srcRect l="2094" t="11985" r="2375" b="10888"/>
          <a:stretch/>
        </p:blipFill>
        <p:spPr>
          <a:xfrm>
            <a:off x="4182606" y="1216723"/>
            <a:ext cx="4485609" cy="2710054"/>
          </a:xfrm>
          <a:prstGeom prst="rect">
            <a:avLst/>
          </a:prstGeom>
        </p:spPr>
      </p:pic>
      <p:sp>
        <p:nvSpPr>
          <p:cNvPr id="9" name="Titre 1">
            <a:extLst>
              <a:ext uri="{FF2B5EF4-FFF2-40B4-BE49-F238E27FC236}">
                <a16:creationId xmlns:a16="http://schemas.microsoft.com/office/drawing/2014/main" id="{06E57CB0-4ECE-441C-B952-880FD82BDC49}"/>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Thermal dissipation</a:t>
            </a:r>
          </a:p>
        </p:txBody>
      </p:sp>
    </p:spTree>
    <p:extLst>
      <p:ext uri="{BB962C8B-B14F-4D97-AF65-F5344CB8AC3E}">
        <p14:creationId xmlns:p14="http://schemas.microsoft.com/office/powerpoint/2010/main" val="4221001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pic>
        <p:nvPicPr>
          <p:cNvPr id="9" name="Image 8" descr="Une image contenant horloge&#10;&#10;Description générée automatiquement">
            <a:extLst>
              <a:ext uri="{FF2B5EF4-FFF2-40B4-BE49-F238E27FC236}">
                <a16:creationId xmlns:a16="http://schemas.microsoft.com/office/drawing/2014/main" id="{7CCA1DD3-2418-4563-BA1F-67DED89E99A6}"/>
              </a:ext>
            </a:extLst>
          </p:cNvPr>
          <p:cNvPicPr>
            <a:picLocks noChangeAspect="1"/>
          </p:cNvPicPr>
          <p:nvPr/>
        </p:nvPicPr>
        <p:blipFill rotWithShape="1">
          <a:blip r:embed="rId2"/>
          <a:srcRect l="3509" t="11719" b="4676"/>
          <a:stretch/>
        </p:blipFill>
        <p:spPr>
          <a:xfrm>
            <a:off x="4679683" y="1175304"/>
            <a:ext cx="2939769" cy="1624662"/>
          </a:xfrm>
          <a:prstGeom prst="rect">
            <a:avLst/>
          </a:prstGeom>
        </p:spPr>
      </p:pic>
      <p:pic>
        <p:nvPicPr>
          <p:cNvPr id="11" name="Image 10" descr="Une image contenant objet, horloge&#10;&#10;Description générée automatiquement">
            <a:extLst>
              <a:ext uri="{FF2B5EF4-FFF2-40B4-BE49-F238E27FC236}">
                <a16:creationId xmlns:a16="http://schemas.microsoft.com/office/drawing/2014/main" id="{2554C1AE-730D-4AED-B77E-0841613B5A35}"/>
              </a:ext>
            </a:extLst>
          </p:cNvPr>
          <p:cNvPicPr>
            <a:picLocks noChangeAspect="1"/>
          </p:cNvPicPr>
          <p:nvPr/>
        </p:nvPicPr>
        <p:blipFill rotWithShape="1">
          <a:blip r:embed="rId3"/>
          <a:srcRect l="2861" t="5297"/>
          <a:stretch/>
        </p:blipFill>
        <p:spPr>
          <a:xfrm>
            <a:off x="4679683" y="3178532"/>
            <a:ext cx="2939769" cy="1750933"/>
          </a:xfrm>
          <a:prstGeom prst="rect">
            <a:avLst/>
          </a:prstGeom>
        </p:spPr>
      </p:pic>
      <p:pic>
        <p:nvPicPr>
          <p:cNvPr id="13" name="Image 12" descr="Une image contenant objet, horloge&#10;&#10;Description générée automatiquement">
            <a:extLst>
              <a:ext uri="{FF2B5EF4-FFF2-40B4-BE49-F238E27FC236}">
                <a16:creationId xmlns:a16="http://schemas.microsoft.com/office/drawing/2014/main" id="{9537965D-43CC-473E-A881-2EA2E98E02F1}"/>
              </a:ext>
            </a:extLst>
          </p:cNvPr>
          <p:cNvPicPr>
            <a:picLocks noChangeAspect="1"/>
          </p:cNvPicPr>
          <p:nvPr/>
        </p:nvPicPr>
        <p:blipFill>
          <a:blip r:embed="rId4"/>
          <a:stretch>
            <a:fillRect/>
          </a:stretch>
        </p:blipFill>
        <p:spPr>
          <a:xfrm>
            <a:off x="877229" y="2510668"/>
            <a:ext cx="2939769" cy="2418797"/>
          </a:xfrm>
          <a:prstGeom prst="rect">
            <a:avLst/>
          </a:prstGeom>
        </p:spPr>
      </p:pic>
      <p:sp>
        <p:nvSpPr>
          <p:cNvPr id="14" name="Espace réservé du texte 2">
            <a:extLst>
              <a:ext uri="{FF2B5EF4-FFF2-40B4-BE49-F238E27FC236}">
                <a16:creationId xmlns:a16="http://schemas.microsoft.com/office/drawing/2014/main" id="{3EF93C50-D139-434E-8822-80FF0A65001B}"/>
              </a:ext>
            </a:extLst>
          </p:cNvPr>
          <p:cNvSpPr txBox="1">
            <a:spLocks/>
          </p:cNvSpPr>
          <p:nvPr/>
        </p:nvSpPr>
        <p:spPr>
          <a:xfrm>
            <a:off x="1524548" y="2048088"/>
            <a:ext cx="1645129" cy="46258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err="1">
                <a:latin typeface="Helvetica" panose="020B0604020202020204" pitchFamily="34" charset="0"/>
                <a:cs typeface="Helvetica" panose="020B0604020202020204" pitchFamily="34" charset="0"/>
              </a:rPr>
              <a:t>Series</a:t>
            </a:r>
            <a:r>
              <a:rPr lang="fr-FR" sz="2000" dirty="0">
                <a:latin typeface="Helvetica" panose="020B0604020202020204" pitchFamily="34" charset="0"/>
                <a:cs typeface="Helvetica" panose="020B0604020202020204" pitchFamily="34" charset="0"/>
              </a:rPr>
              <a:t> circuit</a:t>
            </a:r>
          </a:p>
        </p:txBody>
      </p:sp>
      <p:sp>
        <p:nvSpPr>
          <p:cNvPr id="15" name="Espace réservé du texte 2">
            <a:extLst>
              <a:ext uri="{FF2B5EF4-FFF2-40B4-BE49-F238E27FC236}">
                <a16:creationId xmlns:a16="http://schemas.microsoft.com/office/drawing/2014/main" id="{076B6BBF-D953-4D26-A757-E6472E1D6568}"/>
              </a:ext>
            </a:extLst>
          </p:cNvPr>
          <p:cNvSpPr txBox="1">
            <a:spLocks/>
          </p:cNvSpPr>
          <p:nvPr/>
        </p:nvSpPr>
        <p:spPr>
          <a:xfrm>
            <a:off x="5262763" y="809004"/>
            <a:ext cx="1773607" cy="46258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err="1">
                <a:latin typeface="Helvetica" panose="020B0604020202020204" pitchFamily="34" charset="0"/>
                <a:cs typeface="Helvetica" panose="020B0604020202020204" pitchFamily="34" charset="0"/>
              </a:rPr>
              <a:t>Parallel</a:t>
            </a:r>
            <a:r>
              <a:rPr lang="fr-FR" sz="2000" dirty="0">
                <a:latin typeface="Helvetica" panose="020B0604020202020204" pitchFamily="34" charset="0"/>
                <a:cs typeface="Helvetica" panose="020B0604020202020204" pitchFamily="34" charset="0"/>
              </a:rPr>
              <a:t> circuit</a:t>
            </a:r>
          </a:p>
        </p:txBody>
      </p:sp>
      <p:sp>
        <p:nvSpPr>
          <p:cNvPr id="16" name="Espace réservé du texte 2">
            <a:extLst>
              <a:ext uri="{FF2B5EF4-FFF2-40B4-BE49-F238E27FC236}">
                <a16:creationId xmlns:a16="http://schemas.microsoft.com/office/drawing/2014/main" id="{21C4D38A-D415-4CC4-B46B-389CB4B2F4E9}"/>
              </a:ext>
            </a:extLst>
          </p:cNvPr>
          <p:cNvSpPr txBox="1">
            <a:spLocks/>
          </p:cNvSpPr>
          <p:nvPr/>
        </p:nvSpPr>
        <p:spPr>
          <a:xfrm>
            <a:off x="5321034" y="2799966"/>
            <a:ext cx="1657066" cy="46258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err="1">
                <a:latin typeface="Helvetica" panose="020B0604020202020204" pitchFamily="34" charset="0"/>
                <a:cs typeface="Helvetica" panose="020B0604020202020204" pitchFamily="34" charset="0"/>
              </a:rPr>
              <a:t>Hybrid</a:t>
            </a:r>
            <a:r>
              <a:rPr lang="fr-FR" sz="2000" dirty="0">
                <a:latin typeface="Helvetica" panose="020B0604020202020204" pitchFamily="34" charset="0"/>
                <a:cs typeface="Helvetica" panose="020B0604020202020204" pitchFamily="34" charset="0"/>
              </a:rPr>
              <a:t> circuit</a:t>
            </a:r>
          </a:p>
        </p:txBody>
      </p:sp>
      <p:sp>
        <p:nvSpPr>
          <p:cNvPr id="12" name="Titre 1">
            <a:extLst>
              <a:ext uri="{FF2B5EF4-FFF2-40B4-BE49-F238E27FC236}">
                <a16:creationId xmlns:a16="http://schemas.microsoft.com/office/drawing/2014/main" id="{D3AFF659-F5C3-49DE-B7A8-BF56BD2EB1F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Basic circuit</a:t>
            </a:r>
          </a:p>
        </p:txBody>
      </p:sp>
    </p:spTree>
    <p:extLst>
      <p:ext uri="{BB962C8B-B14F-4D97-AF65-F5344CB8AC3E}">
        <p14:creationId xmlns:p14="http://schemas.microsoft.com/office/powerpoint/2010/main" val="494325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731441"/>
            <a:ext cx="2808000" cy="24251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2000" dirty="0">
              <a:latin typeface="Helvetica" panose="020B0604020202020204" pitchFamily="34" charset="0"/>
              <a:cs typeface="Helvetica" panose="020B0604020202020204" pitchFamily="34" charset="0"/>
            </a:endParaRPr>
          </a:p>
        </p:txBody>
      </p:sp>
      <p:pic>
        <p:nvPicPr>
          <p:cNvPr id="11" name="Image 10" descr="Une image contenant horloge&#10;&#10;Description générée automatiquement">
            <a:extLst>
              <a:ext uri="{FF2B5EF4-FFF2-40B4-BE49-F238E27FC236}">
                <a16:creationId xmlns:a16="http://schemas.microsoft.com/office/drawing/2014/main" id="{E1088F2F-F72F-41B7-ACDA-845ECE0BA970}"/>
              </a:ext>
            </a:extLst>
          </p:cNvPr>
          <p:cNvPicPr>
            <a:picLocks noChangeAspect="1"/>
          </p:cNvPicPr>
          <p:nvPr/>
        </p:nvPicPr>
        <p:blipFill>
          <a:blip r:embed="rId3"/>
          <a:stretch>
            <a:fillRect/>
          </a:stretch>
        </p:blipFill>
        <p:spPr>
          <a:xfrm>
            <a:off x="3442010" y="1707159"/>
            <a:ext cx="4547098" cy="1166803"/>
          </a:xfrm>
          <a:prstGeom prst="rect">
            <a:avLst/>
          </a:prstGeom>
        </p:spPr>
      </p:pic>
      <p:pic>
        <p:nvPicPr>
          <p:cNvPr id="13" name="Image 12">
            <a:extLst>
              <a:ext uri="{FF2B5EF4-FFF2-40B4-BE49-F238E27FC236}">
                <a16:creationId xmlns:a16="http://schemas.microsoft.com/office/drawing/2014/main" id="{49D4E8BD-F60E-4951-9F75-C5988DE217FD}"/>
              </a:ext>
            </a:extLst>
          </p:cNvPr>
          <p:cNvPicPr>
            <a:picLocks noChangeAspect="1"/>
          </p:cNvPicPr>
          <p:nvPr/>
        </p:nvPicPr>
        <p:blipFill>
          <a:blip r:embed="rId4"/>
          <a:stretch>
            <a:fillRect/>
          </a:stretch>
        </p:blipFill>
        <p:spPr>
          <a:xfrm>
            <a:off x="3442010" y="3071988"/>
            <a:ext cx="2736382" cy="1154553"/>
          </a:xfrm>
          <a:prstGeom prst="rect">
            <a:avLst/>
          </a:prstGeom>
        </p:spPr>
      </p:pic>
      <p:sp>
        <p:nvSpPr>
          <p:cNvPr id="10" name="Titre 1">
            <a:extLst>
              <a:ext uri="{FF2B5EF4-FFF2-40B4-BE49-F238E27FC236}">
                <a16:creationId xmlns:a16="http://schemas.microsoft.com/office/drawing/2014/main" id="{2A863B29-1B30-4514-951A-E85EAC4107CC}"/>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Parallel circuit</a:t>
            </a:r>
          </a:p>
        </p:txBody>
      </p:sp>
      <p:sp>
        <p:nvSpPr>
          <p:cNvPr id="12" name="Espace réservé du texte 2">
            <a:extLst>
              <a:ext uri="{FF2B5EF4-FFF2-40B4-BE49-F238E27FC236}">
                <a16:creationId xmlns:a16="http://schemas.microsoft.com/office/drawing/2014/main" id="{EE06FA36-C445-4DFF-990F-2005AD9C2DA1}"/>
              </a:ext>
            </a:extLst>
          </p:cNvPr>
          <p:cNvSpPr txBox="1">
            <a:spLocks/>
          </p:cNvSpPr>
          <p:nvPr/>
        </p:nvSpPr>
        <p:spPr>
          <a:xfrm>
            <a:off x="216450" y="1509133"/>
            <a:ext cx="3225560" cy="344200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Parallel resistor circuit </a:t>
            </a:r>
            <a:r>
              <a:rPr lang="en-GB" dirty="0">
                <a:latin typeface="Helvetica" panose="020B0604020202020204" pitchFamily="34" charset="0"/>
                <a:cs typeface="Helvetica" panose="020B0604020202020204" pitchFamily="34" charset="0"/>
              </a:rPr>
              <a:t>can be simplified in one resistor. The value of this equivalent resistor is the calculated with the top formula. The bottom formula is a simplification of the top one with only two resistors</a:t>
            </a:r>
          </a:p>
          <a:p>
            <a:endParaRPr lang="en-GB" sz="2000" dirty="0">
              <a:latin typeface="Helvetica" panose="020B0604020202020204" pitchFamily="34" charset="0"/>
              <a:cs typeface="Helvetica" panose="020B0604020202020204" pitchFamily="34" charset="0"/>
            </a:endParaRPr>
          </a:p>
          <a:p>
            <a:endParaRPr lang="fr-FR"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474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731441"/>
            <a:ext cx="2808000" cy="24251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2000" dirty="0">
              <a:latin typeface="Helvetica" panose="020B0604020202020204" pitchFamily="34" charset="0"/>
              <a:cs typeface="Helvetica" panose="020B0604020202020204" pitchFamily="34" charset="0"/>
            </a:endParaRPr>
          </a:p>
        </p:txBody>
      </p:sp>
      <p:pic>
        <p:nvPicPr>
          <p:cNvPr id="9" name="Image 8" descr="Une image contenant horloge&#10;&#10;Description générée automatiquement">
            <a:extLst>
              <a:ext uri="{FF2B5EF4-FFF2-40B4-BE49-F238E27FC236}">
                <a16:creationId xmlns:a16="http://schemas.microsoft.com/office/drawing/2014/main" id="{3520A101-DA95-4D8D-8EBB-C3E9ED59D1CF}"/>
              </a:ext>
            </a:extLst>
          </p:cNvPr>
          <p:cNvPicPr>
            <a:picLocks noChangeAspect="1"/>
          </p:cNvPicPr>
          <p:nvPr/>
        </p:nvPicPr>
        <p:blipFill rotWithShape="1">
          <a:blip r:embed="rId3"/>
          <a:srcRect b="35294"/>
          <a:stretch/>
        </p:blipFill>
        <p:spPr>
          <a:xfrm>
            <a:off x="4011397" y="892098"/>
            <a:ext cx="3619085" cy="2341754"/>
          </a:xfrm>
          <a:prstGeom prst="rect">
            <a:avLst/>
          </a:prstGeom>
        </p:spPr>
      </p:pic>
      <p:pic>
        <p:nvPicPr>
          <p:cNvPr id="14" name="Image 13" descr="Une image contenant horloge&#10;&#10;Description générée automatiquement">
            <a:extLst>
              <a:ext uri="{FF2B5EF4-FFF2-40B4-BE49-F238E27FC236}">
                <a16:creationId xmlns:a16="http://schemas.microsoft.com/office/drawing/2014/main" id="{C71EA3AD-0A2A-4B2B-87BA-61E3F35AEF77}"/>
              </a:ext>
            </a:extLst>
          </p:cNvPr>
          <p:cNvPicPr>
            <a:picLocks noChangeAspect="1"/>
          </p:cNvPicPr>
          <p:nvPr/>
        </p:nvPicPr>
        <p:blipFill rotWithShape="1">
          <a:blip r:embed="rId3"/>
          <a:srcRect t="63492"/>
          <a:stretch/>
        </p:blipFill>
        <p:spPr>
          <a:xfrm>
            <a:off x="4011397" y="3472429"/>
            <a:ext cx="3619085" cy="1321272"/>
          </a:xfrm>
          <a:prstGeom prst="rect">
            <a:avLst/>
          </a:prstGeom>
        </p:spPr>
      </p:pic>
      <p:sp>
        <p:nvSpPr>
          <p:cNvPr id="7" name="Titre 1">
            <a:extLst>
              <a:ext uri="{FF2B5EF4-FFF2-40B4-BE49-F238E27FC236}">
                <a16:creationId xmlns:a16="http://schemas.microsoft.com/office/drawing/2014/main" id="{2C4E2734-02EB-4EF4-A409-C4815983E02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Parallel circuit</a:t>
            </a:r>
          </a:p>
        </p:txBody>
      </p:sp>
      <p:sp>
        <p:nvSpPr>
          <p:cNvPr id="8" name="Espace réservé du texte 2">
            <a:extLst>
              <a:ext uri="{FF2B5EF4-FFF2-40B4-BE49-F238E27FC236}">
                <a16:creationId xmlns:a16="http://schemas.microsoft.com/office/drawing/2014/main" id="{7E9B4AEC-C8B8-496C-856A-01BAF27904E1}"/>
              </a:ext>
            </a:extLst>
          </p:cNvPr>
          <p:cNvSpPr txBox="1">
            <a:spLocks/>
          </p:cNvSpPr>
          <p:nvPr/>
        </p:nvSpPr>
        <p:spPr>
          <a:xfrm>
            <a:off x="216450" y="1509133"/>
            <a:ext cx="3225560" cy="344200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Example :</a:t>
            </a:r>
          </a:p>
          <a:p>
            <a:r>
              <a:rPr lang="en-US" dirty="0">
                <a:latin typeface="Helvetica" panose="020B0604020202020204" pitchFamily="34" charset="0"/>
                <a:cs typeface="Helvetica" panose="020B0604020202020204" pitchFamily="34" charset="0"/>
              </a:rPr>
              <a:t>If a 1000- Ω resistor is connected in parallel with a 3000- Ω resistor, what is the total or equivalent resistance? Also calculate total current and individual currents, as well as the total and individual dissipated powers</a:t>
            </a:r>
            <a:endParaRPr lang="en-GB" dirty="0">
              <a:latin typeface="Helvetica" panose="020B0604020202020204" pitchFamily="34" charset="0"/>
              <a:cs typeface="Helvetica" panose="020B0604020202020204" pitchFamily="34" charset="0"/>
            </a:endParaRPr>
          </a:p>
          <a:p>
            <a:endParaRPr lang="fr-FR"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4833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5" y="1731441"/>
            <a:ext cx="2808000" cy="24251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2000" dirty="0">
              <a:latin typeface="Helvetica" panose="020B0604020202020204" pitchFamily="34" charset="0"/>
              <a:cs typeface="Helvetica" panose="020B0604020202020204" pitchFamily="34" charset="0"/>
            </a:endParaRPr>
          </a:p>
        </p:txBody>
      </p:sp>
      <p:pic>
        <p:nvPicPr>
          <p:cNvPr id="17" name="Image 16" descr="Une image contenant horloge&#10;&#10;Description générée automatiquement">
            <a:extLst>
              <a:ext uri="{FF2B5EF4-FFF2-40B4-BE49-F238E27FC236}">
                <a16:creationId xmlns:a16="http://schemas.microsoft.com/office/drawing/2014/main" id="{281B4AF2-9ED9-4FFB-AA51-42EAC9FF3710}"/>
              </a:ext>
            </a:extLst>
          </p:cNvPr>
          <p:cNvPicPr>
            <a:picLocks noChangeAspect="1"/>
          </p:cNvPicPr>
          <p:nvPr/>
        </p:nvPicPr>
        <p:blipFill>
          <a:blip r:embed="rId3"/>
          <a:stretch>
            <a:fillRect/>
          </a:stretch>
        </p:blipFill>
        <p:spPr>
          <a:xfrm>
            <a:off x="4229653" y="1221759"/>
            <a:ext cx="3807494" cy="3208992"/>
          </a:xfrm>
          <a:prstGeom prst="rect">
            <a:avLst/>
          </a:prstGeom>
        </p:spPr>
      </p:pic>
      <p:sp>
        <p:nvSpPr>
          <p:cNvPr id="20" name="Espace réservé du texte 2">
            <a:extLst>
              <a:ext uri="{FF2B5EF4-FFF2-40B4-BE49-F238E27FC236}">
                <a16:creationId xmlns:a16="http://schemas.microsoft.com/office/drawing/2014/main" id="{ABF06E71-8B71-4932-843E-9F03B5BC12C4}"/>
              </a:ext>
            </a:extLst>
          </p:cNvPr>
          <p:cNvSpPr txBox="1">
            <a:spLocks/>
          </p:cNvSpPr>
          <p:nvPr/>
        </p:nvSpPr>
        <p:spPr>
          <a:xfrm>
            <a:off x="318505" y="1533996"/>
            <a:ext cx="2808000" cy="318668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A current divider </a:t>
            </a:r>
            <a:r>
              <a:rPr lang="en-GB" dirty="0">
                <a:latin typeface="Helvetica" panose="020B0604020202020204" pitchFamily="34" charset="0"/>
                <a:cs typeface="Helvetica" panose="020B0604020202020204" pitchFamily="34" charset="0"/>
              </a:rPr>
              <a:t>is made from resistor in parallel. Indeed, in this circuit the current is divided in the different path, the current value depending of the resistors values.</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Even without the U know, you can calculate the I in a current divider.</a:t>
            </a:r>
          </a:p>
        </p:txBody>
      </p:sp>
      <p:sp>
        <p:nvSpPr>
          <p:cNvPr id="7" name="Titre 1">
            <a:extLst>
              <a:ext uri="{FF2B5EF4-FFF2-40B4-BE49-F238E27FC236}">
                <a16:creationId xmlns:a16="http://schemas.microsoft.com/office/drawing/2014/main" id="{375472ED-9683-4A45-BD6E-759DC493E884}"/>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Parallel circuit</a:t>
            </a:r>
          </a:p>
        </p:txBody>
      </p:sp>
    </p:spTree>
    <p:extLst>
      <p:ext uri="{BB962C8B-B14F-4D97-AF65-F5344CB8AC3E}">
        <p14:creationId xmlns:p14="http://schemas.microsoft.com/office/powerpoint/2010/main" val="1475153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27622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Definitions :</a:t>
            </a:r>
          </a:p>
          <a:p>
            <a:r>
              <a:rPr lang="en-GB" b="1" dirty="0">
                <a:latin typeface="Helvetica" panose="020B0604020202020204" pitchFamily="34" charset="0"/>
                <a:cs typeface="Helvetica" panose="020B0604020202020204" pitchFamily="34" charset="0"/>
              </a:rPr>
              <a:t>Resistors in series </a:t>
            </a:r>
            <a:r>
              <a:rPr lang="en-GB" dirty="0">
                <a:latin typeface="Helvetica" panose="020B0604020202020204" pitchFamily="34" charset="0"/>
                <a:cs typeface="Helvetica" panose="020B0604020202020204" pitchFamily="34" charset="0"/>
              </a:rPr>
              <a:t>can be simplified by adding their values</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 voltage divider </a:t>
            </a:r>
            <a:r>
              <a:rPr lang="en-GB" dirty="0">
                <a:latin typeface="Helvetica" panose="020B0604020202020204" pitchFamily="34" charset="0"/>
                <a:cs typeface="Helvetica" panose="020B0604020202020204" pitchFamily="34" charset="0"/>
              </a:rPr>
              <a:t>is made from resistors in series. Depending of the resistances values, the current is divided between them.</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V = Vin x (Ri / </a:t>
            </a:r>
            <a:r>
              <a:rPr lang="en-GB" dirty="0" err="1">
                <a:latin typeface="Helvetica" panose="020B0604020202020204" pitchFamily="34" charset="0"/>
                <a:cs typeface="Helvetica" panose="020B0604020202020204" pitchFamily="34" charset="0"/>
              </a:rPr>
              <a:t>Rtotal</a:t>
            </a:r>
            <a:r>
              <a:rPr lang="en-GB" dirty="0">
                <a:latin typeface="Helvetica" panose="020B0604020202020204" pitchFamily="34" charset="0"/>
                <a:cs typeface="Helvetica" panose="020B0604020202020204" pitchFamily="34" charset="0"/>
              </a:rPr>
              <a:t>)</a:t>
            </a:r>
          </a:p>
        </p:txBody>
      </p:sp>
      <p:pic>
        <p:nvPicPr>
          <p:cNvPr id="7" name="Image 6" descr="Une image contenant table, chemise&#10;&#10;Description générée automatiquement">
            <a:extLst>
              <a:ext uri="{FF2B5EF4-FFF2-40B4-BE49-F238E27FC236}">
                <a16:creationId xmlns:a16="http://schemas.microsoft.com/office/drawing/2014/main" id="{2EE134AA-E08E-475E-9B75-FDDC023630A9}"/>
              </a:ext>
            </a:extLst>
          </p:cNvPr>
          <p:cNvPicPr>
            <a:picLocks noChangeAspect="1"/>
          </p:cNvPicPr>
          <p:nvPr/>
        </p:nvPicPr>
        <p:blipFill>
          <a:blip r:embed="rId3"/>
          <a:stretch>
            <a:fillRect/>
          </a:stretch>
        </p:blipFill>
        <p:spPr>
          <a:xfrm>
            <a:off x="3573780" y="963874"/>
            <a:ext cx="4639556" cy="809863"/>
          </a:xfrm>
          <a:prstGeom prst="rect">
            <a:avLst/>
          </a:prstGeom>
        </p:spPr>
      </p:pic>
      <p:pic>
        <p:nvPicPr>
          <p:cNvPr id="9" name="Image 8" descr="Une image contenant horloge, oiseau&#10;&#10;Description générée automatiquement">
            <a:extLst>
              <a:ext uri="{FF2B5EF4-FFF2-40B4-BE49-F238E27FC236}">
                <a16:creationId xmlns:a16="http://schemas.microsoft.com/office/drawing/2014/main" id="{BB6DF26B-EB9C-4FDA-BA96-3FE915A4AC23}"/>
              </a:ext>
            </a:extLst>
          </p:cNvPr>
          <p:cNvPicPr>
            <a:picLocks noChangeAspect="1"/>
          </p:cNvPicPr>
          <p:nvPr/>
        </p:nvPicPr>
        <p:blipFill>
          <a:blip r:embed="rId4"/>
          <a:stretch>
            <a:fillRect/>
          </a:stretch>
        </p:blipFill>
        <p:spPr>
          <a:xfrm>
            <a:off x="3573779" y="1916797"/>
            <a:ext cx="3632915" cy="3053919"/>
          </a:xfrm>
          <a:prstGeom prst="rect">
            <a:avLst/>
          </a:prstGeom>
        </p:spPr>
      </p:pic>
      <p:sp>
        <p:nvSpPr>
          <p:cNvPr id="10" name="Titre 1">
            <a:extLst>
              <a:ext uri="{FF2B5EF4-FFF2-40B4-BE49-F238E27FC236}">
                <a16:creationId xmlns:a16="http://schemas.microsoft.com/office/drawing/2014/main" id="{C27120A8-F287-44F4-B3BF-695967083599}"/>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Series circuit</a:t>
            </a:r>
          </a:p>
        </p:txBody>
      </p:sp>
    </p:spTree>
    <p:extLst>
      <p:ext uri="{BB962C8B-B14F-4D97-AF65-F5344CB8AC3E}">
        <p14:creationId xmlns:p14="http://schemas.microsoft.com/office/powerpoint/2010/main" val="3780593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pic>
        <p:nvPicPr>
          <p:cNvPr id="7" name="Image 6">
            <a:extLst>
              <a:ext uri="{FF2B5EF4-FFF2-40B4-BE49-F238E27FC236}">
                <a16:creationId xmlns:a16="http://schemas.microsoft.com/office/drawing/2014/main" id="{8FCB9C7C-D48E-443D-89CE-BC51500B4CE3}"/>
              </a:ext>
            </a:extLst>
          </p:cNvPr>
          <p:cNvPicPr>
            <a:picLocks noChangeAspect="1"/>
          </p:cNvPicPr>
          <p:nvPr/>
        </p:nvPicPr>
        <p:blipFill>
          <a:blip r:embed="rId2"/>
          <a:stretch>
            <a:fillRect/>
          </a:stretch>
        </p:blipFill>
        <p:spPr>
          <a:xfrm>
            <a:off x="3462724" y="892098"/>
            <a:ext cx="3229596" cy="4036995"/>
          </a:xfrm>
          <a:prstGeom prst="rect">
            <a:avLst/>
          </a:prstGeom>
        </p:spPr>
      </p:pic>
      <p:sp>
        <p:nvSpPr>
          <p:cNvPr id="5" name="Titre 1">
            <a:extLst>
              <a:ext uri="{FF2B5EF4-FFF2-40B4-BE49-F238E27FC236}">
                <a16:creationId xmlns:a16="http://schemas.microsoft.com/office/drawing/2014/main" id="{3B1240F1-D853-4BB1-8A36-DF9B168BC514}"/>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Series circuit</a:t>
            </a:r>
          </a:p>
        </p:txBody>
      </p:sp>
      <p:sp>
        <p:nvSpPr>
          <p:cNvPr id="6" name="Espace réservé du texte 2">
            <a:extLst>
              <a:ext uri="{FF2B5EF4-FFF2-40B4-BE49-F238E27FC236}">
                <a16:creationId xmlns:a16="http://schemas.microsoft.com/office/drawing/2014/main" id="{086C4575-5E59-4295-9D47-D80048CAA0D7}"/>
              </a:ext>
            </a:extLst>
          </p:cNvPr>
          <p:cNvSpPr txBox="1">
            <a:spLocks/>
          </p:cNvSpPr>
          <p:nvPr/>
        </p:nvSpPr>
        <p:spPr>
          <a:xfrm>
            <a:off x="216450" y="1509133"/>
            <a:ext cx="2808000" cy="327622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Example :</a:t>
            </a:r>
          </a:p>
          <a:p>
            <a:r>
              <a:rPr lang="en-US" dirty="0">
                <a:latin typeface="Helvetica" panose="020B0604020202020204" pitchFamily="34" charset="0"/>
                <a:cs typeface="Helvetica" panose="020B0604020202020204" pitchFamily="34" charset="0"/>
              </a:rPr>
              <a:t>Example 1: If a 1.0- kΩ resistor is placed in series with a 2.0- kΩ resistor, the total resistance becomes:</a:t>
            </a:r>
          </a:p>
          <a:p>
            <a:r>
              <a:rPr lang="en-US" dirty="0" err="1">
                <a:latin typeface="Helvetica" panose="020B0604020202020204" pitchFamily="34" charset="0"/>
                <a:cs typeface="Helvetica" panose="020B0604020202020204" pitchFamily="34" charset="0"/>
              </a:rPr>
              <a:t>Rtot</a:t>
            </a:r>
            <a:r>
              <a:rPr lang="en-US" dirty="0">
                <a:latin typeface="Helvetica" panose="020B0604020202020204" pitchFamily="34" charset="0"/>
                <a:cs typeface="Helvetica" panose="020B0604020202020204" pitchFamily="34" charset="0"/>
              </a:rPr>
              <a:t> = R1 + R2 = 1000 Ω + 2000 Ω = 3000 Ω = 3 kΩ</a:t>
            </a:r>
            <a:endParaRPr lang="fr-F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43215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4" y="1756303"/>
            <a:ext cx="5290987" cy="24251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dirty="0">
                <a:latin typeface="Helvetica" panose="020B0604020202020204" pitchFamily="34" charset="0"/>
                <a:cs typeface="Helvetica" panose="020B0604020202020204" pitchFamily="34" charset="0"/>
              </a:rPr>
              <a:t>A lot of formula </a:t>
            </a:r>
            <a:r>
              <a:rPr lang="fr-FR" sz="2000" dirty="0" err="1">
                <a:latin typeface="Helvetica" panose="020B0604020202020204" pitchFamily="34" charset="0"/>
                <a:cs typeface="Helvetica" panose="020B0604020202020204" pitchFamily="34" charset="0"/>
              </a:rPr>
              <a:t>exist</a:t>
            </a:r>
            <a:r>
              <a:rPr lang="fr-FR" sz="2000" dirty="0">
                <a:latin typeface="Helvetica" panose="020B0604020202020204" pitchFamily="34" charset="0"/>
                <a:cs typeface="Helvetica" panose="020B0604020202020204" pitchFamily="34" charset="0"/>
              </a:rPr>
              <a:t> to </a:t>
            </a:r>
            <a:r>
              <a:rPr lang="fr-FR" sz="2000" dirty="0" err="1">
                <a:latin typeface="Helvetica" panose="020B0604020202020204" pitchFamily="34" charset="0"/>
                <a:cs typeface="Helvetica" panose="020B0604020202020204" pitchFamily="34" charset="0"/>
              </a:rPr>
              <a:t>simplify</a:t>
            </a:r>
            <a:r>
              <a:rPr lang="fr-FR" sz="2000" dirty="0">
                <a:latin typeface="Helvetica" panose="020B0604020202020204" pitchFamily="34" charset="0"/>
                <a:cs typeface="Helvetica" panose="020B0604020202020204" pitchFamily="34" charset="0"/>
              </a:rPr>
              <a:t> a circuit. </a:t>
            </a:r>
            <a:r>
              <a:rPr lang="en-US" sz="2000" dirty="0">
                <a:latin typeface="Helvetica" panose="020B0604020202020204" pitchFamily="34" charset="0"/>
                <a:cs typeface="Helvetica" panose="020B0604020202020204" pitchFamily="34" charset="0"/>
              </a:rPr>
              <a:t>I encourage you to find out more about it.</a:t>
            </a:r>
          </a:p>
          <a:p>
            <a:endParaRPr lang="en-US" sz="2000" dirty="0">
              <a:latin typeface="Helvetica" panose="020B0604020202020204" pitchFamily="34" charset="0"/>
              <a:cs typeface="Helvetica" panose="020B0604020202020204" pitchFamily="34" charset="0"/>
            </a:endParaRPr>
          </a:p>
          <a:p>
            <a:pPr marL="342900" indent="-342900">
              <a:buFontTx/>
              <a:buChar char="-"/>
            </a:pPr>
            <a:r>
              <a:rPr lang="en-US" sz="2000" dirty="0">
                <a:latin typeface="Helvetica" panose="020B0604020202020204" pitchFamily="34" charset="0"/>
                <a:cs typeface="Helvetica" panose="020B0604020202020204" pitchFamily="34" charset="0"/>
              </a:rPr>
              <a:t>Superposition</a:t>
            </a:r>
          </a:p>
          <a:p>
            <a:pPr marL="342900" indent="-342900">
              <a:buFontTx/>
              <a:buChar char="-"/>
            </a:pPr>
            <a:r>
              <a:rPr lang="en-US" sz="2000" dirty="0">
                <a:latin typeface="Helvetica" panose="020B0604020202020204" pitchFamily="34" charset="0"/>
                <a:cs typeface="Helvetica" panose="020B0604020202020204" pitchFamily="34" charset="0"/>
              </a:rPr>
              <a:t>Thevenin</a:t>
            </a:r>
          </a:p>
          <a:p>
            <a:pPr marL="342900" indent="-342900">
              <a:buFontTx/>
              <a:buChar char="-"/>
            </a:pPr>
            <a:r>
              <a:rPr lang="en-US" sz="2000" dirty="0">
                <a:latin typeface="Helvetica" panose="020B0604020202020204" pitchFamily="34" charset="0"/>
                <a:cs typeface="Helvetica" panose="020B0604020202020204" pitchFamily="34" charset="0"/>
              </a:rPr>
              <a:t>Norton</a:t>
            </a:r>
            <a:endParaRPr lang="fr-FR" sz="2000" dirty="0">
              <a:latin typeface="Helvetica" panose="020B0604020202020204" pitchFamily="34" charset="0"/>
              <a:cs typeface="Helvetica" panose="020B0604020202020204" pitchFamily="34" charset="0"/>
            </a:endParaRPr>
          </a:p>
        </p:txBody>
      </p:sp>
      <p:sp>
        <p:nvSpPr>
          <p:cNvPr id="6" name="Titre 1">
            <a:extLst>
              <a:ext uri="{FF2B5EF4-FFF2-40B4-BE49-F238E27FC236}">
                <a16:creationId xmlns:a16="http://schemas.microsoft.com/office/drawing/2014/main" id="{A531311D-EA32-4B10-9085-5E680E4F3CEF}"/>
              </a:ext>
            </a:extLst>
          </p:cNvPr>
          <p:cNvSpPr>
            <a:spLocks noGrp="1"/>
          </p:cNvSpPr>
          <p:nvPr>
            <p:ph type="title"/>
          </p:nvPr>
        </p:nvSpPr>
        <p:spPr>
          <a:xfrm>
            <a:off x="318505" y="916960"/>
            <a:ext cx="3747973" cy="814481"/>
          </a:xfrm>
        </p:spPr>
        <p:txBody>
          <a:bodyPr/>
          <a:lstStyle/>
          <a:p>
            <a:r>
              <a:rPr lang="fr-FR" sz="3200" dirty="0">
                <a:latin typeface="Helvetica" panose="020B0604020202020204" pitchFamily="34" charset="0"/>
                <a:cs typeface="Helvetica" panose="020B0604020202020204" pitchFamily="34" charset="0"/>
              </a:rPr>
              <a:t>More !</a:t>
            </a:r>
          </a:p>
        </p:txBody>
      </p:sp>
    </p:spTree>
    <p:extLst>
      <p:ext uri="{BB962C8B-B14F-4D97-AF65-F5344CB8AC3E}">
        <p14:creationId xmlns:p14="http://schemas.microsoft.com/office/powerpoint/2010/main" val="2175070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50 New Electricity Wallpaper Combination - Cameeron Web">
            <a:extLst>
              <a:ext uri="{FF2B5EF4-FFF2-40B4-BE49-F238E27FC236}">
                <a16:creationId xmlns:a16="http://schemas.microsoft.com/office/drawing/2014/main" id="{B0CDE593-3C21-431E-BCDB-FF49AC196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573" b="15350"/>
          <a:stretch/>
        </p:blipFill>
        <p:spPr bwMode="auto">
          <a:xfrm>
            <a:off x="4435870" y="1081082"/>
            <a:ext cx="4639556" cy="274090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7" name="Espace réservé du texte 2">
            <a:extLst>
              <a:ext uri="{FF2B5EF4-FFF2-40B4-BE49-F238E27FC236}">
                <a16:creationId xmlns:a16="http://schemas.microsoft.com/office/drawing/2014/main" id="{5B7A0C82-6FAE-416A-89F2-9FBD7F05BBE2}"/>
              </a:ext>
            </a:extLst>
          </p:cNvPr>
          <p:cNvSpPr>
            <a:spLocks noGrp="1"/>
          </p:cNvSpPr>
          <p:nvPr>
            <p:ph type="body" sz="quarter" idx="12"/>
          </p:nvPr>
        </p:nvSpPr>
        <p:spPr>
          <a:xfrm>
            <a:off x="74341" y="89867"/>
            <a:ext cx="802888" cy="802231"/>
          </a:xfrm>
        </p:spPr>
        <p:txBody>
          <a:bodyPr/>
          <a:lstStyle/>
          <a:p>
            <a:r>
              <a:rPr lang="fr-FR" sz="4400" dirty="0"/>
              <a:t>2|</a:t>
            </a:r>
          </a:p>
        </p:txBody>
      </p:sp>
      <p:sp>
        <p:nvSpPr>
          <p:cNvPr id="8" name="Espace réservé du texte 3">
            <a:extLst>
              <a:ext uri="{FF2B5EF4-FFF2-40B4-BE49-F238E27FC236}">
                <a16:creationId xmlns:a16="http://schemas.microsoft.com/office/drawing/2014/main" id="{0EDDB999-997B-42FD-9767-21C81C12E015}"/>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9" name="Espace réservé du texte 2">
            <a:extLst>
              <a:ext uri="{FF2B5EF4-FFF2-40B4-BE49-F238E27FC236}">
                <a16:creationId xmlns:a16="http://schemas.microsoft.com/office/drawing/2014/main" id="{473036B3-7353-42C0-8C6B-63F07F5DD7BD}"/>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err="1">
                <a:solidFill>
                  <a:schemeClr val="tx1">
                    <a:lumMod val="85000"/>
                  </a:schemeClr>
                </a:solidFill>
                <a:latin typeface="Helvetica" panose="020B0604020202020204" pitchFamily="34" charset="0"/>
                <a:cs typeface="Helvetica" panose="020B0604020202020204" pitchFamily="34" charset="0"/>
              </a:rPr>
              <a:t>Capacitors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Physic explication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Capacitor types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Parallel circuit</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Series circuit</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Bypass capacitor</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RC circuit</a:t>
            </a:r>
          </a:p>
        </p:txBody>
      </p:sp>
    </p:spTree>
    <p:extLst>
      <p:ext uri="{BB962C8B-B14F-4D97-AF65-F5344CB8AC3E}">
        <p14:creationId xmlns:p14="http://schemas.microsoft.com/office/powerpoint/2010/main" val="129644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33996"/>
            <a:ext cx="3274097" cy="311713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 capacitor </a:t>
            </a:r>
            <a:r>
              <a:rPr lang="en-GB" dirty="0">
                <a:latin typeface="Helvetica" panose="020B0604020202020204" pitchFamily="34" charset="0"/>
                <a:cs typeface="Helvetica" panose="020B0604020202020204" pitchFamily="34" charset="0"/>
              </a:rPr>
              <a:t>is composed of different layers of conductive plate facing each others. It generate an electric field between the plate when a tension is applied.</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Leakage current </a:t>
            </a:r>
            <a:r>
              <a:rPr lang="en-GB" dirty="0">
                <a:latin typeface="Helvetica" panose="020B0604020202020204" pitchFamily="34" charset="0"/>
                <a:cs typeface="Helvetica" panose="020B0604020202020204" pitchFamily="34" charset="0"/>
              </a:rPr>
              <a:t>is a phenomena who happen when a capacitor is disconnected of the power source, it mean the capacitor lose his energy over time.</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Capacitor values are in Farad (F)</a:t>
            </a:r>
          </a:p>
          <a:p>
            <a:r>
              <a:rPr lang="en-GB" dirty="0">
                <a:latin typeface="Helvetica" panose="020B0604020202020204" pitchFamily="34" charset="0"/>
                <a:cs typeface="Helvetica" panose="020B0604020202020204" pitchFamily="34" charset="0"/>
              </a:rPr>
              <a:t>1F = 1C/1V</a:t>
            </a:r>
          </a:p>
          <a:p>
            <a:endParaRPr lang="fr-FR" sz="1600" dirty="0">
              <a:latin typeface="Helvetica" panose="020B0604020202020204" pitchFamily="34" charset="0"/>
              <a:cs typeface="Helvetica" panose="020B0604020202020204" pitchFamily="34" charset="0"/>
            </a:endParaRPr>
          </a:p>
          <a:p>
            <a:endParaRPr lang="fr-FR" sz="1600" dirty="0">
              <a:latin typeface="Helvetica" panose="020B0604020202020204" pitchFamily="34" charset="0"/>
              <a:cs typeface="Helvetica" panose="020B0604020202020204" pitchFamily="34" charset="0"/>
            </a:endParaRPr>
          </a:p>
        </p:txBody>
      </p:sp>
      <p:pic>
        <p:nvPicPr>
          <p:cNvPr id="7" name="Image 6" descr="Une image contenant texte, capture d’écran&#10;&#10;Description générée automatiquement">
            <a:extLst>
              <a:ext uri="{FF2B5EF4-FFF2-40B4-BE49-F238E27FC236}">
                <a16:creationId xmlns:a16="http://schemas.microsoft.com/office/drawing/2014/main" id="{BE5D9992-6946-4BED-A5A7-C4BE4E52D597}"/>
              </a:ext>
            </a:extLst>
          </p:cNvPr>
          <p:cNvPicPr>
            <a:picLocks noChangeAspect="1"/>
          </p:cNvPicPr>
          <p:nvPr/>
        </p:nvPicPr>
        <p:blipFill>
          <a:blip r:embed="rId3"/>
          <a:stretch>
            <a:fillRect/>
          </a:stretch>
        </p:blipFill>
        <p:spPr>
          <a:xfrm>
            <a:off x="3490546" y="3072556"/>
            <a:ext cx="4434471" cy="1461794"/>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C92E9991-A65D-473F-95A6-5A0C3D95492E}"/>
              </a:ext>
            </a:extLst>
          </p:cNvPr>
          <p:cNvPicPr>
            <a:picLocks noChangeAspect="1"/>
          </p:cNvPicPr>
          <p:nvPr/>
        </p:nvPicPr>
        <p:blipFill>
          <a:blip r:embed="rId4"/>
          <a:stretch>
            <a:fillRect/>
          </a:stretch>
        </p:blipFill>
        <p:spPr>
          <a:xfrm>
            <a:off x="3562544" y="1097345"/>
            <a:ext cx="1646358" cy="1436328"/>
          </a:xfrm>
          <a:prstGeom prst="rect">
            <a:avLst/>
          </a:prstGeom>
        </p:spPr>
      </p:pic>
      <p:pic>
        <p:nvPicPr>
          <p:cNvPr id="13" name="Image 12" descr="Une image contenant horloge&#10;&#10;Description générée automatiquement">
            <a:extLst>
              <a:ext uri="{FF2B5EF4-FFF2-40B4-BE49-F238E27FC236}">
                <a16:creationId xmlns:a16="http://schemas.microsoft.com/office/drawing/2014/main" id="{6E1DFC87-8714-4C4C-A707-EE6A22746B6E}"/>
              </a:ext>
            </a:extLst>
          </p:cNvPr>
          <p:cNvPicPr>
            <a:picLocks noChangeAspect="1"/>
          </p:cNvPicPr>
          <p:nvPr/>
        </p:nvPicPr>
        <p:blipFill>
          <a:blip r:embed="rId5"/>
          <a:stretch>
            <a:fillRect/>
          </a:stretch>
        </p:blipFill>
        <p:spPr>
          <a:xfrm>
            <a:off x="5401107" y="1097345"/>
            <a:ext cx="1637683" cy="1436328"/>
          </a:xfrm>
          <a:prstGeom prst="rect">
            <a:avLst/>
          </a:prstGeom>
        </p:spPr>
      </p:pic>
      <p:pic>
        <p:nvPicPr>
          <p:cNvPr id="15" name="Image 14">
            <a:extLst>
              <a:ext uri="{FF2B5EF4-FFF2-40B4-BE49-F238E27FC236}">
                <a16:creationId xmlns:a16="http://schemas.microsoft.com/office/drawing/2014/main" id="{F992AFC6-E662-4D70-B0D9-B3916320B93E}"/>
              </a:ext>
            </a:extLst>
          </p:cNvPr>
          <p:cNvPicPr>
            <a:picLocks noChangeAspect="1"/>
          </p:cNvPicPr>
          <p:nvPr/>
        </p:nvPicPr>
        <p:blipFill>
          <a:blip r:embed="rId6"/>
          <a:stretch>
            <a:fillRect/>
          </a:stretch>
        </p:blipFill>
        <p:spPr>
          <a:xfrm>
            <a:off x="7230995" y="1101797"/>
            <a:ext cx="1687572" cy="1437812"/>
          </a:xfrm>
          <a:prstGeom prst="rect">
            <a:avLst/>
          </a:prstGeom>
        </p:spPr>
      </p:pic>
      <p:sp>
        <p:nvSpPr>
          <p:cNvPr id="14" name="Titre 1">
            <a:extLst>
              <a:ext uri="{FF2B5EF4-FFF2-40B4-BE49-F238E27FC236}">
                <a16:creationId xmlns:a16="http://schemas.microsoft.com/office/drawing/2014/main" id="{4A081594-76F8-4D09-9552-63DD87F5E44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Physic explication</a:t>
            </a:r>
          </a:p>
        </p:txBody>
      </p:sp>
    </p:spTree>
    <p:extLst>
      <p:ext uri="{BB962C8B-B14F-4D97-AF65-F5344CB8AC3E}">
        <p14:creationId xmlns:p14="http://schemas.microsoft.com/office/powerpoint/2010/main" val="2825578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1" y="547123"/>
            <a:ext cx="3888326"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fr-FR" sz="4400" dirty="0"/>
              <a:t>Fundamentals</a:t>
            </a:r>
          </a:p>
          <a:p>
            <a:endParaRPr lang="fr-FR" dirty="0"/>
          </a:p>
        </p:txBody>
      </p:sp>
      <p:pic>
        <p:nvPicPr>
          <p:cNvPr id="4" name="Picture 2" descr="Atom Wallpapers - Top Free Atom Backgrounds - WallpaperAccess">
            <a:extLst>
              <a:ext uri="{FF2B5EF4-FFF2-40B4-BE49-F238E27FC236}">
                <a16:creationId xmlns:a16="http://schemas.microsoft.com/office/drawing/2014/main" id="{C558B184-7A3F-4DAF-AF58-405CD692F3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77" t="5560" r="12431" b="10154"/>
          <a:stretch/>
        </p:blipFill>
        <p:spPr bwMode="auto">
          <a:xfrm>
            <a:off x="5218770" y="637882"/>
            <a:ext cx="3609528" cy="344380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latin typeface="Helvetica" panose="020B0604020202020204" pitchFamily="34" charset="0"/>
                <a:cs typeface="Helvetica" panose="020B0604020202020204" pitchFamily="34" charset="0"/>
              </a:rPr>
              <a:t>Electricity Principles</a:t>
            </a:r>
          </a:p>
          <a:p>
            <a:endParaRPr lang="fr-FR" sz="2800" dirty="0">
              <a:solidFill>
                <a:schemeClr val="tx1">
                  <a:lumMod val="85000"/>
                </a:schemeClr>
              </a:solidFill>
              <a:latin typeface="Helvetica" panose="020B0604020202020204" pitchFamily="34" charset="0"/>
              <a:cs typeface="Helvetica" panose="020B0604020202020204" pitchFamily="34" charset="0"/>
            </a:endParaRPr>
          </a:p>
          <a:p>
            <a:pPr marL="457200" indent="-457200">
              <a:buClr>
                <a:schemeClr val="tx1"/>
              </a:buClr>
              <a:buFont typeface="Arial" panose="020B0604020202020204" pitchFamily="34" charset="0"/>
              <a:buChar char="•"/>
            </a:pPr>
            <a:r>
              <a:rPr lang="fr-FR" sz="2800" dirty="0">
                <a:latin typeface="Helvetica" panose="020B0604020202020204" pitchFamily="34" charset="0"/>
                <a:cs typeface="Helvetica" panose="020B0604020202020204" pitchFamily="34" charset="0"/>
              </a:rPr>
              <a:t>Physical implications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08762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20354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Properties :</a:t>
            </a:r>
          </a:p>
          <a:p>
            <a:r>
              <a:rPr lang="en-GB" dirty="0">
                <a:latin typeface="Helvetica" panose="020B0604020202020204" pitchFamily="34" charset="0"/>
                <a:cs typeface="Helvetica" panose="020B0604020202020204" pitchFamily="34" charset="0"/>
              </a:rPr>
              <a:t>Different kind of capacitors exist. Fixed capacitors are usually made from ceramic.</a:t>
            </a:r>
          </a:p>
          <a:p>
            <a:endParaRPr lang="fr-FR"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Polarized capacitors </a:t>
            </a:r>
            <a:r>
              <a:rPr lang="en-GB" dirty="0">
                <a:latin typeface="Helvetica" panose="020B0604020202020204" pitchFamily="34" charset="0"/>
                <a:cs typeface="Helvetica" panose="020B0604020202020204" pitchFamily="34" charset="0"/>
              </a:rPr>
              <a:t>have a plug way</a:t>
            </a:r>
            <a:r>
              <a:rPr lang="fr-FR" dirty="0">
                <a:latin typeface="Helvetica" panose="020B0604020202020204" pitchFamily="34" charset="0"/>
                <a:cs typeface="Helvetica" panose="020B0604020202020204" pitchFamily="34" charset="0"/>
              </a:rPr>
              <a:t>. </a:t>
            </a:r>
            <a:r>
              <a:rPr lang="en-US" dirty="0">
                <a:latin typeface="Helvetica" panose="020B0604020202020204" pitchFamily="34" charset="0"/>
                <a:cs typeface="Helvetica" panose="020B0604020202020204" pitchFamily="34" charset="0"/>
              </a:rPr>
              <a:t>They must be plugged in the </a:t>
            </a:r>
            <a:r>
              <a:rPr lang="en-US" b="1" dirty="0">
                <a:latin typeface="Helvetica" panose="020B0604020202020204" pitchFamily="34" charset="0"/>
                <a:cs typeface="Helvetica" panose="020B0604020202020204" pitchFamily="34" charset="0"/>
              </a:rPr>
              <a:t>right way</a:t>
            </a:r>
            <a:r>
              <a:rPr lang="en-US" dirty="0">
                <a:latin typeface="Helvetica" panose="020B0604020202020204" pitchFamily="34" charset="0"/>
                <a:cs typeface="Helvetica" panose="020B0604020202020204" pitchFamily="34" charset="0"/>
              </a:rPr>
              <a:t>, otherwise there is a risk of explosion.</a:t>
            </a:r>
            <a:endParaRPr lang="fr-FR" dirty="0">
              <a:latin typeface="Helvetica" panose="020B0604020202020204" pitchFamily="34" charset="0"/>
              <a:cs typeface="Helvetica" panose="020B0604020202020204" pitchFamily="34" charset="0"/>
            </a:endParaRPr>
          </a:p>
        </p:txBody>
      </p:sp>
      <p:pic>
        <p:nvPicPr>
          <p:cNvPr id="7" name="Image 6" descr="Une image contenant horloge&#10;&#10;Description générée automatiquement">
            <a:extLst>
              <a:ext uri="{FF2B5EF4-FFF2-40B4-BE49-F238E27FC236}">
                <a16:creationId xmlns:a16="http://schemas.microsoft.com/office/drawing/2014/main" id="{AFAC9868-103A-4B8E-8528-2EAF3C2D36AD}"/>
              </a:ext>
            </a:extLst>
          </p:cNvPr>
          <p:cNvPicPr>
            <a:picLocks noChangeAspect="1"/>
          </p:cNvPicPr>
          <p:nvPr/>
        </p:nvPicPr>
        <p:blipFill>
          <a:blip r:embed="rId2"/>
          <a:stretch>
            <a:fillRect/>
          </a:stretch>
        </p:blipFill>
        <p:spPr>
          <a:xfrm>
            <a:off x="3348404" y="1006169"/>
            <a:ext cx="4610100" cy="3413760"/>
          </a:xfrm>
          <a:prstGeom prst="rect">
            <a:avLst/>
          </a:prstGeom>
        </p:spPr>
      </p:pic>
      <p:sp>
        <p:nvSpPr>
          <p:cNvPr id="9" name="Titre 1">
            <a:extLst>
              <a:ext uri="{FF2B5EF4-FFF2-40B4-BE49-F238E27FC236}">
                <a16:creationId xmlns:a16="http://schemas.microsoft.com/office/drawing/2014/main" id="{ED371C24-5612-4AC6-B84D-E38ED72864C8}"/>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Capacitor types</a:t>
            </a:r>
          </a:p>
        </p:txBody>
      </p:sp>
    </p:spTree>
    <p:extLst>
      <p:ext uri="{BB962C8B-B14F-4D97-AF65-F5344CB8AC3E}">
        <p14:creationId xmlns:p14="http://schemas.microsoft.com/office/powerpoint/2010/main" val="2621512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08083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Capacitors in parallel </a:t>
            </a:r>
            <a:r>
              <a:rPr lang="en-GB" dirty="0">
                <a:latin typeface="Helvetica" panose="020B0604020202020204" pitchFamily="34" charset="0"/>
                <a:cs typeface="Helvetica" panose="020B0604020202020204" pitchFamily="34" charset="0"/>
              </a:rPr>
              <a:t>see their values adding, like for resistors in series.</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Parallel capacitors limit max voltage rating to that of the smallest capacitor.</a:t>
            </a:r>
          </a:p>
        </p:txBody>
      </p:sp>
      <p:pic>
        <p:nvPicPr>
          <p:cNvPr id="9" name="Image 8" descr="Une image contenant horloge&#10;&#10;Description générée automatiquement">
            <a:extLst>
              <a:ext uri="{FF2B5EF4-FFF2-40B4-BE49-F238E27FC236}">
                <a16:creationId xmlns:a16="http://schemas.microsoft.com/office/drawing/2014/main" id="{84C397BA-4261-411A-8775-948C7C67AD9D}"/>
              </a:ext>
            </a:extLst>
          </p:cNvPr>
          <p:cNvPicPr>
            <a:picLocks noChangeAspect="1"/>
          </p:cNvPicPr>
          <p:nvPr/>
        </p:nvPicPr>
        <p:blipFill>
          <a:blip r:embed="rId2"/>
          <a:stretch>
            <a:fillRect/>
          </a:stretch>
        </p:blipFill>
        <p:spPr>
          <a:xfrm>
            <a:off x="3414303" y="1031031"/>
            <a:ext cx="5205779" cy="2858531"/>
          </a:xfrm>
          <a:prstGeom prst="rect">
            <a:avLst/>
          </a:prstGeom>
        </p:spPr>
      </p:pic>
      <p:sp>
        <p:nvSpPr>
          <p:cNvPr id="10" name="Titre 1">
            <a:extLst>
              <a:ext uri="{FF2B5EF4-FFF2-40B4-BE49-F238E27FC236}">
                <a16:creationId xmlns:a16="http://schemas.microsoft.com/office/drawing/2014/main" id="{DE6072F5-6348-4A32-A237-FC6151839675}"/>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Parallel circuit</a:t>
            </a:r>
          </a:p>
        </p:txBody>
      </p:sp>
    </p:spTree>
    <p:extLst>
      <p:ext uri="{BB962C8B-B14F-4D97-AF65-F5344CB8AC3E}">
        <p14:creationId xmlns:p14="http://schemas.microsoft.com/office/powerpoint/2010/main" val="3139330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264745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Capacitors in series </a:t>
            </a:r>
            <a:r>
              <a:rPr lang="en-GB" dirty="0">
                <a:latin typeface="Helvetica" panose="020B0604020202020204" pitchFamily="34" charset="0"/>
                <a:cs typeface="Helvetica" panose="020B0604020202020204" pitchFamily="34" charset="0"/>
              </a:rPr>
              <a:t>increase the max voltage, but decrease the capacitance value.</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The capacitance value is lower than the smallest capacitor of the series</a:t>
            </a:r>
          </a:p>
        </p:txBody>
      </p:sp>
      <p:pic>
        <p:nvPicPr>
          <p:cNvPr id="7" name="Image 6" descr="Une image contenant texte&#10;&#10;Description générée automatiquement">
            <a:extLst>
              <a:ext uri="{FF2B5EF4-FFF2-40B4-BE49-F238E27FC236}">
                <a16:creationId xmlns:a16="http://schemas.microsoft.com/office/drawing/2014/main" id="{3B658FC5-9895-4001-BD33-19AF0BA72A14}"/>
              </a:ext>
            </a:extLst>
          </p:cNvPr>
          <p:cNvPicPr>
            <a:picLocks noChangeAspect="1"/>
          </p:cNvPicPr>
          <p:nvPr/>
        </p:nvPicPr>
        <p:blipFill>
          <a:blip r:embed="rId2"/>
          <a:stretch>
            <a:fillRect/>
          </a:stretch>
        </p:blipFill>
        <p:spPr>
          <a:xfrm>
            <a:off x="3276306" y="1006169"/>
            <a:ext cx="4721407" cy="3647928"/>
          </a:xfrm>
          <a:prstGeom prst="rect">
            <a:avLst/>
          </a:prstGeom>
        </p:spPr>
      </p:pic>
      <p:sp>
        <p:nvSpPr>
          <p:cNvPr id="9" name="Titre 1">
            <a:extLst>
              <a:ext uri="{FF2B5EF4-FFF2-40B4-BE49-F238E27FC236}">
                <a16:creationId xmlns:a16="http://schemas.microsoft.com/office/drawing/2014/main" id="{57A2D4B5-514D-43DF-8850-B3F3F0EC3EA9}"/>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Series circuit</a:t>
            </a:r>
          </a:p>
        </p:txBody>
      </p:sp>
    </p:spTree>
    <p:extLst>
      <p:ext uri="{BB962C8B-B14F-4D97-AF65-F5344CB8AC3E}">
        <p14:creationId xmlns:p14="http://schemas.microsoft.com/office/powerpoint/2010/main" val="3550313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pic>
        <p:nvPicPr>
          <p:cNvPr id="9" name="Image 8" descr="Une image contenant horloge&#10;&#10;Description générée automatiquement">
            <a:extLst>
              <a:ext uri="{FF2B5EF4-FFF2-40B4-BE49-F238E27FC236}">
                <a16:creationId xmlns:a16="http://schemas.microsoft.com/office/drawing/2014/main" id="{D507F8CE-8C4F-46BB-89B0-A1D1FC3E7FB6}"/>
              </a:ext>
            </a:extLst>
          </p:cNvPr>
          <p:cNvPicPr>
            <a:picLocks noChangeAspect="1"/>
          </p:cNvPicPr>
          <p:nvPr/>
        </p:nvPicPr>
        <p:blipFill>
          <a:blip r:embed="rId2"/>
          <a:stretch>
            <a:fillRect/>
          </a:stretch>
        </p:blipFill>
        <p:spPr>
          <a:xfrm>
            <a:off x="2959479" y="1412644"/>
            <a:ext cx="5968071" cy="1797442"/>
          </a:xfrm>
          <a:prstGeom prst="rect">
            <a:avLst/>
          </a:prstGeom>
        </p:spPr>
      </p:pic>
      <p:sp>
        <p:nvSpPr>
          <p:cNvPr id="10" name="Espace réservé du texte 2">
            <a:extLst>
              <a:ext uri="{FF2B5EF4-FFF2-40B4-BE49-F238E27FC236}">
                <a16:creationId xmlns:a16="http://schemas.microsoft.com/office/drawing/2014/main" id="{D3771C08-12C9-4720-A58E-54A643B03DFD}"/>
              </a:ext>
            </a:extLst>
          </p:cNvPr>
          <p:cNvSpPr txBox="1">
            <a:spLocks/>
          </p:cNvSpPr>
          <p:nvPr/>
        </p:nvSpPr>
        <p:spPr>
          <a:xfrm>
            <a:off x="216450" y="1509133"/>
            <a:ext cx="2808000" cy="275513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Example :</a:t>
            </a:r>
          </a:p>
          <a:p>
            <a:r>
              <a:rPr lang="en-US" dirty="0">
                <a:latin typeface="Helvetica" panose="020B0604020202020204" pitchFamily="34" charset="0"/>
                <a:cs typeface="Helvetica" panose="020B0604020202020204" pitchFamily="34" charset="0"/>
              </a:rPr>
              <a:t>Find the total capacitance and maximum working voltage (WV) for the capacitor in the parallel network.</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(b) Find the total capacitance, WV, V1, and V2. </a:t>
            </a:r>
            <a:endParaRPr lang="fr-FR" dirty="0">
              <a:latin typeface="Helvetica" panose="020B0604020202020204" pitchFamily="34" charset="0"/>
              <a:cs typeface="Helvetica" panose="020B0604020202020204" pitchFamily="34" charset="0"/>
            </a:endParaRPr>
          </a:p>
        </p:txBody>
      </p:sp>
      <p:pic>
        <p:nvPicPr>
          <p:cNvPr id="12" name="Image 11">
            <a:extLst>
              <a:ext uri="{FF2B5EF4-FFF2-40B4-BE49-F238E27FC236}">
                <a16:creationId xmlns:a16="http://schemas.microsoft.com/office/drawing/2014/main" id="{7D1D06A9-BBA8-4E12-8E47-1BAE0FDDC255}"/>
              </a:ext>
            </a:extLst>
          </p:cNvPr>
          <p:cNvPicPr>
            <a:picLocks noChangeAspect="1"/>
          </p:cNvPicPr>
          <p:nvPr/>
        </p:nvPicPr>
        <p:blipFill>
          <a:blip r:embed="rId3"/>
          <a:stretch>
            <a:fillRect/>
          </a:stretch>
        </p:blipFill>
        <p:spPr>
          <a:xfrm>
            <a:off x="2959479" y="3422237"/>
            <a:ext cx="3856208" cy="1036356"/>
          </a:xfrm>
          <a:prstGeom prst="rect">
            <a:avLst/>
          </a:prstGeom>
        </p:spPr>
      </p:pic>
      <p:sp>
        <p:nvSpPr>
          <p:cNvPr id="7" name="Titre 1">
            <a:extLst>
              <a:ext uri="{FF2B5EF4-FFF2-40B4-BE49-F238E27FC236}">
                <a16:creationId xmlns:a16="http://schemas.microsoft.com/office/drawing/2014/main" id="{A702F554-9722-4443-ADB6-971CB052238A}"/>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Series/parallel circuit</a:t>
            </a:r>
          </a:p>
        </p:txBody>
      </p:sp>
    </p:spTree>
    <p:extLst>
      <p:ext uri="{BB962C8B-B14F-4D97-AF65-F5344CB8AC3E}">
        <p14:creationId xmlns:p14="http://schemas.microsoft.com/office/powerpoint/2010/main" val="302152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264745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 bypass capacitor </a:t>
            </a:r>
            <a:r>
              <a:rPr lang="en-GB" dirty="0">
                <a:latin typeface="Helvetica" panose="020B0604020202020204" pitchFamily="34" charset="0"/>
                <a:cs typeface="Helvetica" panose="020B0604020202020204" pitchFamily="34" charset="0"/>
              </a:rPr>
              <a:t>is a capacitor connected between the ground and the VCC. This circuit help to reduce potential noise coming from the alimentation or the circuit itself.</a:t>
            </a:r>
            <a:endParaRPr lang="en-GB" dirty="0">
              <a:solidFill>
                <a:schemeClr val="accent2"/>
              </a:solidFill>
              <a:latin typeface="Helvetica" panose="020B0604020202020204" pitchFamily="34" charset="0"/>
              <a:cs typeface="Helvetica" panose="020B0604020202020204" pitchFamily="34" charset="0"/>
            </a:endParaRPr>
          </a:p>
        </p:txBody>
      </p:sp>
      <p:pic>
        <p:nvPicPr>
          <p:cNvPr id="1026" name="Picture 2" descr="What is a Bypass Capacitor? Tutorial | Applications |ELECTRONICS IDEA">
            <a:extLst>
              <a:ext uri="{FF2B5EF4-FFF2-40B4-BE49-F238E27FC236}">
                <a16:creationId xmlns:a16="http://schemas.microsoft.com/office/drawing/2014/main" id="{89D3AF52-FD4E-47AB-918C-218B23C24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114" y="892098"/>
            <a:ext cx="4810875" cy="3117447"/>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33DEF407-80E7-4E71-877C-F2BDD2765F05}"/>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Bypass capacitor</a:t>
            </a:r>
          </a:p>
        </p:txBody>
      </p:sp>
    </p:spTree>
    <p:extLst>
      <p:ext uri="{BB962C8B-B14F-4D97-AF65-F5344CB8AC3E}">
        <p14:creationId xmlns:p14="http://schemas.microsoft.com/office/powerpoint/2010/main" val="2231544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775404" cy="314199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RC circuits </a:t>
            </a:r>
            <a:r>
              <a:rPr lang="en-GB" dirty="0">
                <a:latin typeface="Helvetica" panose="020B0604020202020204" pitchFamily="34" charset="0"/>
                <a:cs typeface="Helvetica" panose="020B0604020202020204" pitchFamily="34" charset="0"/>
              </a:rPr>
              <a:t>are used as oscillator. The charge/discharge time can be controlled with the values of resistor and capacitor. This circuit consist of a resistor and capacitor in series. During the charge and discharge of the capacitor, the voltage value between the two component evolve</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During charge</a:t>
            </a:r>
            <a:r>
              <a:rPr lang="en-GB" dirty="0">
                <a:latin typeface="Helvetica" panose="020B0604020202020204" pitchFamily="34" charset="0"/>
                <a:cs typeface="Helvetica" panose="020B0604020202020204" pitchFamily="34" charset="0"/>
              </a:rPr>
              <a:t>, the voltage rise between the component.</a:t>
            </a:r>
          </a:p>
        </p:txBody>
      </p:sp>
      <p:pic>
        <p:nvPicPr>
          <p:cNvPr id="7" name="Image 6" descr="Une image contenant texte&#10;&#10;Description générée automatiquement">
            <a:extLst>
              <a:ext uri="{FF2B5EF4-FFF2-40B4-BE49-F238E27FC236}">
                <a16:creationId xmlns:a16="http://schemas.microsoft.com/office/drawing/2014/main" id="{6EF5D8BA-FB7D-4008-AC62-CABCC619BEC9}"/>
              </a:ext>
            </a:extLst>
          </p:cNvPr>
          <p:cNvPicPr>
            <a:picLocks noChangeAspect="1"/>
          </p:cNvPicPr>
          <p:nvPr/>
        </p:nvPicPr>
        <p:blipFill>
          <a:blip r:embed="rId3"/>
          <a:stretch>
            <a:fillRect/>
          </a:stretch>
        </p:blipFill>
        <p:spPr>
          <a:xfrm>
            <a:off x="3425117" y="1006169"/>
            <a:ext cx="5006623" cy="2983745"/>
          </a:xfrm>
          <a:prstGeom prst="rect">
            <a:avLst/>
          </a:prstGeom>
        </p:spPr>
      </p:pic>
      <p:sp>
        <p:nvSpPr>
          <p:cNvPr id="9" name="Titre 1">
            <a:extLst>
              <a:ext uri="{FF2B5EF4-FFF2-40B4-BE49-F238E27FC236}">
                <a16:creationId xmlns:a16="http://schemas.microsoft.com/office/drawing/2014/main" id="{33D2C30F-B28D-47D1-B631-DDA637E19E38}"/>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RC circuit</a:t>
            </a:r>
          </a:p>
        </p:txBody>
      </p:sp>
    </p:spTree>
    <p:extLst>
      <p:ext uri="{BB962C8B-B14F-4D97-AF65-F5344CB8AC3E}">
        <p14:creationId xmlns:p14="http://schemas.microsoft.com/office/powerpoint/2010/main" val="1193331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pic>
        <p:nvPicPr>
          <p:cNvPr id="10" name="Image 9">
            <a:extLst>
              <a:ext uri="{FF2B5EF4-FFF2-40B4-BE49-F238E27FC236}">
                <a16:creationId xmlns:a16="http://schemas.microsoft.com/office/drawing/2014/main" id="{9A515DF7-6A8B-4F43-B7ED-CA3D24AE8CBA}"/>
              </a:ext>
            </a:extLst>
          </p:cNvPr>
          <p:cNvPicPr>
            <a:picLocks noChangeAspect="1"/>
          </p:cNvPicPr>
          <p:nvPr/>
        </p:nvPicPr>
        <p:blipFill>
          <a:blip r:embed="rId3"/>
          <a:stretch>
            <a:fillRect/>
          </a:stretch>
        </p:blipFill>
        <p:spPr>
          <a:xfrm>
            <a:off x="381292" y="916960"/>
            <a:ext cx="7285599" cy="1529636"/>
          </a:xfrm>
          <a:prstGeom prst="rect">
            <a:avLst/>
          </a:prstGeom>
        </p:spPr>
      </p:pic>
      <p:pic>
        <p:nvPicPr>
          <p:cNvPr id="12" name="Image 11" descr="Une image contenant objet, horloge&#10;&#10;Description générée automatiquement">
            <a:extLst>
              <a:ext uri="{FF2B5EF4-FFF2-40B4-BE49-F238E27FC236}">
                <a16:creationId xmlns:a16="http://schemas.microsoft.com/office/drawing/2014/main" id="{8B2A37E5-3ED1-423A-912D-20CB17305BE6}"/>
              </a:ext>
            </a:extLst>
          </p:cNvPr>
          <p:cNvPicPr>
            <a:picLocks noChangeAspect="1"/>
          </p:cNvPicPr>
          <p:nvPr/>
        </p:nvPicPr>
        <p:blipFill>
          <a:blip r:embed="rId4"/>
          <a:stretch>
            <a:fillRect/>
          </a:stretch>
        </p:blipFill>
        <p:spPr>
          <a:xfrm>
            <a:off x="381293" y="2507403"/>
            <a:ext cx="3447121" cy="1756866"/>
          </a:xfrm>
          <a:prstGeom prst="rect">
            <a:avLst/>
          </a:prstGeom>
        </p:spPr>
      </p:pic>
      <p:pic>
        <p:nvPicPr>
          <p:cNvPr id="14" name="Image 13">
            <a:extLst>
              <a:ext uri="{FF2B5EF4-FFF2-40B4-BE49-F238E27FC236}">
                <a16:creationId xmlns:a16="http://schemas.microsoft.com/office/drawing/2014/main" id="{704E01C9-D49D-426A-B26E-AF0B5D909402}"/>
              </a:ext>
            </a:extLst>
          </p:cNvPr>
          <p:cNvPicPr>
            <a:picLocks noChangeAspect="1"/>
          </p:cNvPicPr>
          <p:nvPr/>
        </p:nvPicPr>
        <p:blipFill>
          <a:blip r:embed="rId5"/>
          <a:stretch>
            <a:fillRect/>
          </a:stretch>
        </p:blipFill>
        <p:spPr>
          <a:xfrm>
            <a:off x="4024532" y="2507403"/>
            <a:ext cx="3642360" cy="2396786"/>
          </a:xfrm>
          <a:prstGeom prst="rect">
            <a:avLst/>
          </a:prstGeom>
        </p:spPr>
      </p:pic>
    </p:spTree>
    <p:extLst>
      <p:ext uri="{BB962C8B-B14F-4D97-AF65-F5344CB8AC3E}">
        <p14:creationId xmlns:p14="http://schemas.microsoft.com/office/powerpoint/2010/main" val="15679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4"/>
            <a:ext cx="3004556" cy="3046824"/>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RC circuits </a:t>
            </a:r>
            <a:r>
              <a:rPr lang="en-GB" dirty="0">
                <a:latin typeface="Helvetica" panose="020B0604020202020204" pitchFamily="34" charset="0"/>
                <a:cs typeface="Helvetica" panose="020B0604020202020204" pitchFamily="34" charset="0"/>
              </a:rPr>
              <a:t>are used as oscillator. The charge/discharge time can be controlled with the values of resistor and capacitor. This circuit consist of a resistor and capacitor in series. During the charge and discharge of the capacitor, the voltage value between the two component evolve</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During discharge</a:t>
            </a:r>
            <a:r>
              <a:rPr lang="en-GB" dirty="0">
                <a:latin typeface="Helvetica" panose="020B0604020202020204" pitchFamily="34" charset="0"/>
                <a:cs typeface="Helvetica" panose="020B0604020202020204" pitchFamily="34" charset="0"/>
              </a:rPr>
              <a:t>, the voltage drop between the components</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We consider a capacitor discharged after a time = 5</a:t>
            </a:r>
            <a:r>
              <a:rPr lang="en-GB" dirty="0"/>
              <a:t>𝜏</a:t>
            </a:r>
            <a:endParaRPr lang="en-GB" dirty="0">
              <a:latin typeface="Helvetica" panose="020B0604020202020204" pitchFamily="34" charset="0"/>
              <a:cs typeface="Helvetica" panose="020B0604020202020204" pitchFamily="34" charset="0"/>
            </a:endParaRPr>
          </a:p>
        </p:txBody>
      </p:sp>
      <p:pic>
        <p:nvPicPr>
          <p:cNvPr id="7" name="Image 6">
            <a:extLst>
              <a:ext uri="{FF2B5EF4-FFF2-40B4-BE49-F238E27FC236}">
                <a16:creationId xmlns:a16="http://schemas.microsoft.com/office/drawing/2014/main" id="{6EF5D8BA-FB7D-4008-AC62-CABCC619BEC9}"/>
              </a:ext>
            </a:extLst>
          </p:cNvPr>
          <p:cNvPicPr>
            <a:picLocks noChangeAspect="1"/>
          </p:cNvPicPr>
          <p:nvPr/>
        </p:nvPicPr>
        <p:blipFill>
          <a:blip r:embed="rId3"/>
          <a:srcRect/>
          <a:stretch/>
        </p:blipFill>
        <p:spPr>
          <a:xfrm>
            <a:off x="3465095" y="970099"/>
            <a:ext cx="5025333" cy="2922137"/>
          </a:xfrm>
          <a:prstGeom prst="rect">
            <a:avLst/>
          </a:prstGeom>
        </p:spPr>
      </p:pic>
      <p:sp>
        <p:nvSpPr>
          <p:cNvPr id="6" name="Titre 1">
            <a:extLst>
              <a:ext uri="{FF2B5EF4-FFF2-40B4-BE49-F238E27FC236}">
                <a16:creationId xmlns:a16="http://schemas.microsoft.com/office/drawing/2014/main" id="{AFE8E318-98CB-4337-BBAA-156D3929E39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RC circuit</a:t>
            </a:r>
          </a:p>
        </p:txBody>
      </p:sp>
    </p:spTree>
    <p:extLst>
      <p:ext uri="{BB962C8B-B14F-4D97-AF65-F5344CB8AC3E}">
        <p14:creationId xmlns:p14="http://schemas.microsoft.com/office/powerpoint/2010/main" val="3922544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pic>
        <p:nvPicPr>
          <p:cNvPr id="10" name="Image 9" descr="Une image contenant couteau, table&#10;&#10;Description générée automatiquement">
            <a:extLst>
              <a:ext uri="{FF2B5EF4-FFF2-40B4-BE49-F238E27FC236}">
                <a16:creationId xmlns:a16="http://schemas.microsoft.com/office/drawing/2014/main" id="{3628D72D-E024-4AA7-8446-7182EE8A832F}"/>
              </a:ext>
            </a:extLst>
          </p:cNvPr>
          <p:cNvPicPr>
            <a:picLocks noChangeAspect="1"/>
          </p:cNvPicPr>
          <p:nvPr/>
        </p:nvPicPr>
        <p:blipFill rotWithShape="1">
          <a:blip r:embed="rId3"/>
          <a:srcRect b="10738"/>
          <a:stretch/>
        </p:blipFill>
        <p:spPr>
          <a:xfrm>
            <a:off x="107509" y="2564641"/>
            <a:ext cx="7614072" cy="1181646"/>
          </a:xfrm>
          <a:prstGeom prst="rect">
            <a:avLst/>
          </a:prstGeom>
        </p:spPr>
      </p:pic>
      <p:pic>
        <p:nvPicPr>
          <p:cNvPr id="12" name="Image 11" descr="Une image contenant couteau&#10;&#10;Description générée automatiquement">
            <a:extLst>
              <a:ext uri="{FF2B5EF4-FFF2-40B4-BE49-F238E27FC236}">
                <a16:creationId xmlns:a16="http://schemas.microsoft.com/office/drawing/2014/main" id="{65FEFD81-BA6D-41B6-B62F-BCB53F28B8A7}"/>
              </a:ext>
            </a:extLst>
          </p:cNvPr>
          <p:cNvPicPr>
            <a:picLocks noChangeAspect="1"/>
          </p:cNvPicPr>
          <p:nvPr/>
        </p:nvPicPr>
        <p:blipFill>
          <a:blip r:embed="rId4"/>
          <a:stretch>
            <a:fillRect/>
          </a:stretch>
        </p:blipFill>
        <p:spPr>
          <a:xfrm>
            <a:off x="107509" y="1194582"/>
            <a:ext cx="8928982" cy="1181646"/>
          </a:xfrm>
          <a:prstGeom prst="rect">
            <a:avLst/>
          </a:prstGeom>
        </p:spPr>
      </p:pic>
    </p:spTree>
    <p:extLst>
      <p:ext uri="{BB962C8B-B14F-4D97-AF65-F5344CB8AC3E}">
        <p14:creationId xmlns:p14="http://schemas.microsoft.com/office/powerpoint/2010/main" val="36494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50 New Electricity Wallpaper Combination - Cameeron Web">
            <a:extLst>
              <a:ext uri="{FF2B5EF4-FFF2-40B4-BE49-F238E27FC236}">
                <a16:creationId xmlns:a16="http://schemas.microsoft.com/office/drawing/2014/main" id="{B0CDE593-3C21-431E-BCDB-FF49AC196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573" b="15350"/>
          <a:stretch/>
        </p:blipFill>
        <p:spPr bwMode="auto">
          <a:xfrm>
            <a:off x="4435870" y="1081082"/>
            <a:ext cx="4639556" cy="274090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7" name="Espace réservé du texte 2">
            <a:extLst>
              <a:ext uri="{FF2B5EF4-FFF2-40B4-BE49-F238E27FC236}">
                <a16:creationId xmlns:a16="http://schemas.microsoft.com/office/drawing/2014/main" id="{5B7A0C82-6FAE-416A-89F2-9FBD7F05BBE2}"/>
              </a:ext>
            </a:extLst>
          </p:cNvPr>
          <p:cNvSpPr>
            <a:spLocks noGrp="1"/>
          </p:cNvSpPr>
          <p:nvPr>
            <p:ph type="body" sz="quarter" idx="12"/>
          </p:nvPr>
        </p:nvSpPr>
        <p:spPr>
          <a:xfrm>
            <a:off x="74341" y="89867"/>
            <a:ext cx="802888" cy="802231"/>
          </a:xfrm>
        </p:spPr>
        <p:txBody>
          <a:bodyPr/>
          <a:lstStyle/>
          <a:p>
            <a:r>
              <a:rPr lang="fr-FR" sz="4400" dirty="0"/>
              <a:t>2|</a:t>
            </a:r>
          </a:p>
        </p:txBody>
      </p:sp>
      <p:sp>
        <p:nvSpPr>
          <p:cNvPr id="8" name="Espace réservé du texte 3">
            <a:extLst>
              <a:ext uri="{FF2B5EF4-FFF2-40B4-BE49-F238E27FC236}">
                <a16:creationId xmlns:a16="http://schemas.microsoft.com/office/drawing/2014/main" id="{0EDDB999-997B-42FD-9767-21C81C12E015}"/>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9" name="Espace réservé du texte 2">
            <a:extLst>
              <a:ext uri="{FF2B5EF4-FFF2-40B4-BE49-F238E27FC236}">
                <a16:creationId xmlns:a16="http://schemas.microsoft.com/office/drawing/2014/main" id="{473036B3-7353-42C0-8C6B-63F07F5DD7BD}"/>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err="1">
                <a:solidFill>
                  <a:schemeClr val="tx1">
                    <a:lumMod val="85000"/>
                  </a:schemeClr>
                </a:solidFill>
                <a:latin typeface="Helvetica" panose="020B0604020202020204" pitchFamily="34" charset="0"/>
                <a:cs typeface="Helvetica" panose="020B0604020202020204" pitchFamily="34" charset="0"/>
              </a:rPr>
              <a:t>Inductors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Physic explication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Inductor fabrication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Series / parallel circuit</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Inductive divider</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RL circuit</a:t>
            </a:r>
          </a:p>
        </p:txBody>
      </p:sp>
    </p:spTree>
    <p:extLst>
      <p:ext uri="{BB962C8B-B14F-4D97-AF65-F5344CB8AC3E}">
        <p14:creationId xmlns:p14="http://schemas.microsoft.com/office/powerpoint/2010/main" val="1290732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tom Wallpapers - Top Free Atom Backgrounds - WallpaperAccess">
            <a:extLst>
              <a:ext uri="{FF2B5EF4-FFF2-40B4-BE49-F238E27FC236}">
                <a16:creationId xmlns:a16="http://schemas.microsoft.com/office/drawing/2014/main" id="{294A78B7-D075-4D46-B883-056B222D83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77" t="5560" r="12431" b="10154"/>
          <a:stretch/>
        </p:blipFill>
        <p:spPr bwMode="auto">
          <a:xfrm>
            <a:off x="5218770" y="637882"/>
            <a:ext cx="3609528" cy="344380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err="1">
                <a:solidFill>
                  <a:schemeClr val="tx1">
                    <a:lumMod val="85000"/>
                  </a:schemeClr>
                </a:solidFill>
                <a:latin typeface="Helvetica" panose="020B0604020202020204" pitchFamily="34" charset="0"/>
                <a:cs typeface="Helvetica" panose="020B0604020202020204" pitchFamily="34" charset="0"/>
              </a:rPr>
              <a:t>Electricity</a:t>
            </a:r>
            <a:r>
              <a:rPr lang="fr-FR" sz="2800" dirty="0">
                <a:solidFill>
                  <a:schemeClr val="tx1">
                    <a:lumMod val="85000"/>
                  </a:schemeClr>
                </a:solidFill>
                <a:latin typeface="Helvetica" panose="020B0604020202020204" pitchFamily="34" charset="0"/>
                <a:cs typeface="Helvetica" panose="020B0604020202020204" pitchFamily="34" charset="0"/>
              </a:rPr>
              <a:t> Principles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Atoms &amp; Molecules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Electricity &amp; liquid </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Electric current</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Electric tension </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Ground</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Potential difference</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Active circuit</a:t>
            </a:r>
          </a:p>
        </p:txBody>
      </p:sp>
    </p:spTree>
    <p:extLst>
      <p:ext uri="{BB962C8B-B14F-4D97-AF65-F5344CB8AC3E}">
        <p14:creationId xmlns:p14="http://schemas.microsoft.com/office/powerpoint/2010/main" val="42749432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51963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err="1">
                <a:solidFill>
                  <a:schemeClr val="accent1"/>
                </a:solidFill>
                <a:latin typeface="Helvetica" panose="020B0604020202020204" pitchFamily="34" charset="0"/>
                <a:cs typeface="Helvetica" panose="020B0604020202020204" pitchFamily="34" charset="0"/>
              </a:rPr>
              <a:t>Definition</a:t>
            </a:r>
            <a:r>
              <a:rPr lang="fr-FR" sz="1800" dirty="0">
                <a:solidFill>
                  <a:schemeClr val="accent1"/>
                </a:solidFill>
                <a:latin typeface="Helvetica" panose="020B0604020202020204" pitchFamily="34" charset="0"/>
                <a:cs typeface="Helvetica" panose="020B0604020202020204" pitchFamily="34" charset="0"/>
              </a:rPr>
              <a:t> :</a:t>
            </a:r>
          </a:p>
          <a:p>
            <a:r>
              <a:rPr lang="fr-FR" b="1" dirty="0">
                <a:latin typeface="Helvetica" panose="020B0604020202020204" pitchFamily="34" charset="0"/>
                <a:cs typeface="Helvetica" panose="020B0604020202020204" pitchFamily="34" charset="0"/>
              </a:rPr>
              <a:t>An </a:t>
            </a:r>
            <a:r>
              <a:rPr lang="en-GB" b="1" dirty="0">
                <a:latin typeface="Helvetica" panose="020B0604020202020204" pitchFamily="34" charset="0"/>
                <a:cs typeface="Helvetica" panose="020B0604020202020204" pitchFamily="34" charset="0"/>
              </a:rPr>
              <a:t>inductor</a:t>
            </a:r>
            <a:r>
              <a:rPr lang="fr-FR" b="1" dirty="0">
                <a:latin typeface="Helvetica" panose="020B0604020202020204" pitchFamily="34" charset="0"/>
                <a:cs typeface="Helvetica" panose="020B0604020202020204" pitchFamily="34" charset="0"/>
              </a:rPr>
              <a:t> </a:t>
            </a:r>
            <a:r>
              <a:rPr lang="en-GB" dirty="0">
                <a:latin typeface="Helvetica" panose="020B0604020202020204" pitchFamily="34" charset="0"/>
                <a:cs typeface="Helvetica" panose="020B0604020202020204" pitchFamily="34" charset="0"/>
              </a:rPr>
              <a:t>is a conductive wire </a:t>
            </a:r>
            <a:r>
              <a:rPr lang="en-US" dirty="0">
                <a:latin typeface="Helvetica" panose="020B0604020202020204" pitchFamily="34" charset="0"/>
                <a:cs typeface="Helvetica" panose="020B0604020202020204" pitchFamily="34" charset="0"/>
              </a:rPr>
              <a:t>twisted on itself in a reel. With this shape, every twist create a magnetic field, all this field add, and it create a bigger magnetic field at the scale of the inductor.</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Different kind of inductors exist, some are twisted around magnetic or iron core to increase the magnetic field power.</a:t>
            </a:r>
            <a:endParaRPr lang="fr-FR" dirty="0">
              <a:latin typeface="Helvetica" panose="020B0604020202020204" pitchFamily="34" charset="0"/>
              <a:cs typeface="Helvetica" panose="020B0604020202020204" pitchFamily="34" charset="0"/>
            </a:endParaRPr>
          </a:p>
        </p:txBody>
      </p:sp>
      <p:pic>
        <p:nvPicPr>
          <p:cNvPr id="7" name="Image 6">
            <a:extLst>
              <a:ext uri="{FF2B5EF4-FFF2-40B4-BE49-F238E27FC236}">
                <a16:creationId xmlns:a16="http://schemas.microsoft.com/office/drawing/2014/main" id="{47F3541E-A463-4F0F-96CA-0656CEC3A1C7}"/>
              </a:ext>
            </a:extLst>
          </p:cNvPr>
          <p:cNvPicPr>
            <a:picLocks noChangeAspect="1"/>
          </p:cNvPicPr>
          <p:nvPr/>
        </p:nvPicPr>
        <p:blipFill>
          <a:blip r:embed="rId2"/>
          <a:stretch>
            <a:fillRect/>
          </a:stretch>
        </p:blipFill>
        <p:spPr>
          <a:xfrm>
            <a:off x="3166364" y="2620517"/>
            <a:ext cx="4875406" cy="2408254"/>
          </a:xfrm>
          <a:prstGeom prst="rect">
            <a:avLst/>
          </a:prstGeom>
        </p:spPr>
      </p:pic>
      <p:pic>
        <p:nvPicPr>
          <p:cNvPr id="9" name="Image 8">
            <a:extLst>
              <a:ext uri="{FF2B5EF4-FFF2-40B4-BE49-F238E27FC236}">
                <a16:creationId xmlns:a16="http://schemas.microsoft.com/office/drawing/2014/main" id="{FE41B54D-D483-4896-94B1-C3A7FDC50FCC}"/>
              </a:ext>
            </a:extLst>
          </p:cNvPr>
          <p:cNvPicPr>
            <a:picLocks noChangeAspect="1"/>
          </p:cNvPicPr>
          <p:nvPr/>
        </p:nvPicPr>
        <p:blipFill>
          <a:blip r:embed="rId3"/>
          <a:stretch>
            <a:fillRect/>
          </a:stretch>
        </p:blipFill>
        <p:spPr>
          <a:xfrm>
            <a:off x="5638801" y="795848"/>
            <a:ext cx="2402970" cy="1727135"/>
          </a:xfrm>
          <a:prstGeom prst="rect">
            <a:avLst/>
          </a:prstGeom>
        </p:spPr>
      </p:pic>
      <p:sp>
        <p:nvSpPr>
          <p:cNvPr id="10" name="Titre 1">
            <a:extLst>
              <a:ext uri="{FF2B5EF4-FFF2-40B4-BE49-F238E27FC236}">
                <a16:creationId xmlns:a16="http://schemas.microsoft.com/office/drawing/2014/main" id="{5DDC8058-6B8D-431A-877C-32C34F63C715}"/>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Physic explication</a:t>
            </a:r>
          </a:p>
        </p:txBody>
      </p:sp>
    </p:spTree>
    <p:extLst>
      <p:ext uri="{BB962C8B-B14F-4D97-AF65-F5344CB8AC3E}">
        <p14:creationId xmlns:p14="http://schemas.microsoft.com/office/powerpoint/2010/main" val="1722644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72125"/>
            <a:ext cx="2808000" cy="345664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Properties :</a:t>
            </a:r>
          </a:p>
          <a:p>
            <a:r>
              <a:rPr lang="en-GB" dirty="0">
                <a:latin typeface="Helvetica" panose="020B0604020202020204" pitchFamily="34" charset="0"/>
                <a:cs typeface="Helvetica" panose="020B0604020202020204" pitchFamily="34" charset="0"/>
              </a:rPr>
              <a:t>When current is applied to an inductor, it will start to load an </a:t>
            </a:r>
            <a:r>
              <a:rPr lang="en-GB" b="1" dirty="0">
                <a:latin typeface="Helvetica" panose="020B0604020202020204" pitchFamily="34" charset="0"/>
                <a:cs typeface="Helvetica" panose="020B0604020202020204" pitchFamily="34" charset="0"/>
              </a:rPr>
              <a:t>electromagnetic field </a:t>
            </a:r>
            <a:r>
              <a:rPr lang="en-GB" dirty="0">
                <a:latin typeface="Helvetica" panose="020B0604020202020204" pitchFamily="34" charset="0"/>
                <a:cs typeface="Helvetica" panose="020B0604020202020204" pitchFamily="34" charset="0"/>
              </a:rPr>
              <a:t>(EMF). During loading, the field will slow electrons in the wire and create a </a:t>
            </a:r>
            <a:r>
              <a:rPr lang="en-GB" b="1" dirty="0">
                <a:latin typeface="Helvetica" panose="020B0604020202020204" pitchFamily="34" charset="0"/>
                <a:cs typeface="Helvetica" panose="020B0604020202020204" pitchFamily="34" charset="0"/>
              </a:rPr>
              <a:t>signal phase shift</a:t>
            </a:r>
            <a:r>
              <a:rPr lang="en-GB" dirty="0">
                <a:latin typeface="Helvetica" panose="020B0604020202020204" pitchFamily="34" charset="0"/>
                <a:cs typeface="Helvetica" panose="020B0604020202020204" pitchFamily="34" charset="0"/>
              </a:rPr>
              <a:t>.</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When the EMF is loaded, it work as a wire.</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When the current source is removed, the EMF collapse. The discharge of the EMF create a temporary power source.</a:t>
            </a:r>
          </a:p>
        </p:txBody>
      </p:sp>
      <p:pic>
        <p:nvPicPr>
          <p:cNvPr id="11" name="Image 10">
            <a:extLst>
              <a:ext uri="{FF2B5EF4-FFF2-40B4-BE49-F238E27FC236}">
                <a16:creationId xmlns:a16="http://schemas.microsoft.com/office/drawing/2014/main" id="{38F4D1E0-FA21-4A18-AC83-FAD5591723E4}"/>
              </a:ext>
            </a:extLst>
          </p:cNvPr>
          <p:cNvPicPr>
            <a:picLocks noChangeAspect="1"/>
          </p:cNvPicPr>
          <p:nvPr/>
        </p:nvPicPr>
        <p:blipFill>
          <a:blip r:embed="rId2"/>
          <a:stretch>
            <a:fillRect/>
          </a:stretch>
        </p:blipFill>
        <p:spPr>
          <a:xfrm>
            <a:off x="3183372" y="1006168"/>
            <a:ext cx="5812224" cy="2443275"/>
          </a:xfrm>
          <a:prstGeom prst="rect">
            <a:avLst/>
          </a:prstGeom>
        </p:spPr>
      </p:pic>
      <p:sp>
        <p:nvSpPr>
          <p:cNvPr id="12" name="Espace réservé du texte 2">
            <a:extLst>
              <a:ext uri="{FF2B5EF4-FFF2-40B4-BE49-F238E27FC236}">
                <a16:creationId xmlns:a16="http://schemas.microsoft.com/office/drawing/2014/main" id="{39B3F787-FE69-4470-BCE8-21559F0769D0}"/>
              </a:ext>
            </a:extLst>
          </p:cNvPr>
          <p:cNvSpPr txBox="1">
            <a:spLocks/>
          </p:cNvSpPr>
          <p:nvPr/>
        </p:nvSpPr>
        <p:spPr>
          <a:xfrm>
            <a:off x="3183372" y="3730352"/>
            <a:ext cx="2808000" cy="129841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latin typeface="Helvetica" panose="020B0604020202020204" pitchFamily="34" charset="0"/>
                <a:cs typeface="Helvetica" panose="020B0604020202020204" pitchFamily="34" charset="0"/>
              </a:rPr>
              <a:t>The basic unit of </a:t>
            </a:r>
            <a:r>
              <a:rPr lang="fr-FR" dirty="0" err="1">
                <a:latin typeface="Helvetica" panose="020B0604020202020204" pitchFamily="34" charset="0"/>
                <a:cs typeface="Helvetica" panose="020B0604020202020204" pitchFamily="34" charset="0"/>
              </a:rPr>
              <a:t>inductor</a:t>
            </a:r>
            <a:r>
              <a:rPr lang="fr-FR" dirty="0">
                <a:latin typeface="Helvetica" panose="020B0604020202020204" pitchFamily="34" charset="0"/>
                <a:cs typeface="Helvetica" panose="020B0604020202020204" pitchFamily="34" charset="0"/>
              </a:rPr>
              <a:t> </a:t>
            </a:r>
            <a:r>
              <a:rPr lang="fr-FR" dirty="0" err="1">
                <a:latin typeface="Helvetica" panose="020B0604020202020204" pitchFamily="34" charset="0"/>
                <a:cs typeface="Helvetica" panose="020B0604020202020204" pitchFamily="34" charset="0"/>
              </a:rPr>
              <a:t>is</a:t>
            </a:r>
            <a:r>
              <a:rPr lang="fr-FR" dirty="0">
                <a:latin typeface="Helvetica" panose="020B0604020202020204" pitchFamily="34" charset="0"/>
                <a:cs typeface="Helvetica" panose="020B0604020202020204" pitchFamily="34" charset="0"/>
              </a:rPr>
              <a:t> the henry (H)</a:t>
            </a:r>
          </a:p>
          <a:p>
            <a:endParaRPr lang="fr-FR" dirty="0">
              <a:latin typeface="Helvetica" panose="020B0604020202020204" pitchFamily="34" charset="0"/>
              <a:cs typeface="Helvetica" panose="020B0604020202020204" pitchFamily="34" charset="0"/>
            </a:endParaRPr>
          </a:p>
          <a:p>
            <a:r>
              <a:rPr lang="fr-FR" dirty="0">
                <a:latin typeface="Helvetica" panose="020B0604020202020204" pitchFamily="34" charset="0"/>
                <a:cs typeface="Helvetica" panose="020B0604020202020204" pitchFamily="34" charset="0"/>
              </a:rPr>
              <a:t>1H = 1V / 1A/s</a:t>
            </a:r>
            <a:endParaRPr lang="en-US" dirty="0">
              <a:latin typeface="Helvetica" panose="020B0604020202020204" pitchFamily="34" charset="0"/>
              <a:cs typeface="Helvetica" panose="020B0604020202020204" pitchFamily="34" charset="0"/>
            </a:endParaRPr>
          </a:p>
        </p:txBody>
      </p:sp>
      <p:sp>
        <p:nvSpPr>
          <p:cNvPr id="7" name="Titre 1">
            <a:extLst>
              <a:ext uri="{FF2B5EF4-FFF2-40B4-BE49-F238E27FC236}">
                <a16:creationId xmlns:a16="http://schemas.microsoft.com/office/drawing/2014/main" id="{C18C80D0-5C08-4087-A07C-EF0E8E0E1013}"/>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Physic explication</a:t>
            </a:r>
          </a:p>
        </p:txBody>
      </p:sp>
    </p:spTree>
    <p:extLst>
      <p:ext uri="{BB962C8B-B14F-4D97-AF65-F5344CB8AC3E}">
        <p14:creationId xmlns:p14="http://schemas.microsoft.com/office/powerpoint/2010/main" val="1498882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pic>
        <p:nvPicPr>
          <p:cNvPr id="9" name="Image 8" descr="Une image contenant capture d’écran&#10;&#10;Description générée automatiquement">
            <a:extLst>
              <a:ext uri="{FF2B5EF4-FFF2-40B4-BE49-F238E27FC236}">
                <a16:creationId xmlns:a16="http://schemas.microsoft.com/office/drawing/2014/main" id="{6A1FCAEF-7C67-48A0-AA6F-863138555DD0}"/>
              </a:ext>
            </a:extLst>
          </p:cNvPr>
          <p:cNvPicPr>
            <a:picLocks noChangeAspect="1"/>
          </p:cNvPicPr>
          <p:nvPr/>
        </p:nvPicPr>
        <p:blipFill>
          <a:blip r:embed="rId2"/>
          <a:stretch>
            <a:fillRect/>
          </a:stretch>
        </p:blipFill>
        <p:spPr>
          <a:xfrm>
            <a:off x="741463" y="1533996"/>
            <a:ext cx="7257231" cy="3011397"/>
          </a:xfrm>
          <a:prstGeom prst="rect">
            <a:avLst/>
          </a:prstGeom>
        </p:spPr>
      </p:pic>
      <p:sp>
        <p:nvSpPr>
          <p:cNvPr id="5" name="Titre 1">
            <a:extLst>
              <a:ext uri="{FF2B5EF4-FFF2-40B4-BE49-F238E27FC236}">
                <a16:creationId xmlns:a16="http://schemas.microsoft.com/office/drawing/2014/main" id="{356B40A8-017F-4204-89DF-7D5C4DF25B6C}"/>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Inductor fabrication</a:t>
            </a:r>
          </a:p>
        </p:txBody>
      </p:sp>
    </p:spTree>
    <p:extLst>
      <p:ext uri="{BB962C8B-B14F-4D97-AF65-F5344CB8AC3E}">
        <p14:creationId xmlns:p14="http://schemas.microsoft.com/office/powerpoint/2010/main" val="1925849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pic>
        <p:nvPicPr>
          <p:cNvPr id="7" name="Image 6">
            <a:extLst>
              <a:ext uri="{FF2B5EF4-FFF2-40B4-BE49-F238E27FC236}">
                <a16:creationId xmlns:a16="http://schemas.microsoft.com/office/drawing/2014/main" id="{024271CE-044A-432A-B5ED-C0525DCEA4FB}"/>
              </a:ext>
            </a:extLst>
          </p:cNvPr>
          <p:cNvPicPr>
            <a:picLocks noChangeAspect="1"/>
          </p:cNvPicPr>
          <p:nvPr/>
        </p:nvPicPr>
        <p:blipFill>
          <a:blip r:embed="rId2"/>
          <a:stretch>
            <a:fillRect/>
          </a:stretch>
        </p:blipFill>
        <p:spPr>
          <a:xfrm>
            <a:off x="226350" y="2043714"/>
            <a:ext cx="4832196" cy="420472"/>
          </a:xfrm>
          <a:prstGeom prst="rect">
            <a:avLst/>
          </a:prstGeom>
        </p:spPr>
      </p:pic>
      <p:pic>
        <p:nvPicPr>
          <p:cNvPr id="9" name="Image 8">
            <a:extLst>
              <a:ext uri="{FF2B5EF4-FFF2-40B4-BE49-F238E27FC236}">
                <a16:creationId xmlns:a16="http://schemas.microsoft.com/office/drawing/2014/main" id="{C9BCCB25-1AFF-42E4-8E85-3ABDA99D6879}"/>
              </a:ext>
            </a:extLst>
          </p:cNvPr>
          <p:cNvPicPr>
            <a:picLocks noChangeAspect="1"/>
          </p:cNvPicPr>
          <p:nvPr/>
        </p:nvPicPr>
        <p:blipFill>
          <a:blip r:embed="rId3"/>
          <a:stretch>
            <a:fillRect/>
          </a:stretch>
        </p:blipFill>
        <p:spPr>
          <a:xfrm>
            <a:off x="226350" y="1426679"/>
            <a:ext cx="4832196" cy="528042"/>
          </a:xfrm>
          <a:prstGeom prst="rect">
            <a:avLst/>
          </a:prstGeom>
        </p:spPr>
      </p:pic>
      <p:pic>
        <p:nvPicPr>
          <p:cNvPr id="11" name="Image 10" descr="Une image contenant horloge&#10;&#10;Description générée automatiquement">
            <a:extLst>
              <a:ext uri="{FF2B5EF4-FFF2-40B4-BE49-F238E27FC236}">
                <a16:creationId xmlns:a16="http://schemas.microsoft.com/office/drawing/2014/main" id="{3CE6AF4F-BCC9-4843-A2A8-3570C449DA09}"/>
              </a:ext>
            </a:extLst>
          </p:cNvPr>
          <p:cNvPicPr>
            <a:picLocks noChangeAspect="1"/>
          </p:cNvPicPr>
          <p:nvPr/>
        </p:nvPicPr>
        <p:blipFill>
          <a:blip r:embed="rId4"/>
          <a:stretch>
            <a:fillRect/>
          </a:stretch>
        </p:blipFill>
        <p:spPr>
          <a:xfrm>
            <a:off x="226350" y="2571750"/>
            <a:ext cx="5798634" cy="1868710"/>
          </a:xfrm>
          <a:prstGeom prst="rect">
            <a:avLst/>
          </a:prstGeom>
        </p:spPr>
      </p:pic>
      <p:pic>
        <p:nvPicPr>
          <p:cNvPr id="13" name="Image 12">
            <a:extLst>
              <a:ext uri="{FF2B5EF4-FFF2-40B4-BE49-F238E27FC236}">
                <a16:creationId xmlns:a16="http://schemas.microsoft.com/office/drawing/2014/main" id="{F44CAF12-C333-4032-A48D-6B64AC4CF4A9}"/>
              </a:ext>
            </a:extLst>
          </p:cNvPr>
          <p:cNvPicPr>
            <a:picLocks noChangeAspect="1"/>
          </p:cNvPicPr>
          <p:nvPr/>
        </p:nvPicPr>
        <p:blipFill rotWithShape="1">
          <a:blip r:embed="rId5"/>
          <a:srcRect b="15395"/>
          <a:stretch/>
        </p:blipFill>
        <p:spPr>
          <a:xfrm>
            <a:off x="226350" y="4528453"/>
            <a:ext cx="2951357" cy="500318"/>
          </a:xfrm>
          <a:prstGeom prst="rect">
            <a:avLst/>
          </a:prstGeom>
        </p:spPr>
      </p:pic>
      <p:sp>
        <p:nvSpPr>
          <p:cNvPr id="12" name="Titre 1">
            <a:extLst>
              <a:ext uri="{FF2B5EF4-FFF2-40B4-BE49-F238E27FC236}">
                <a16:creationId xmlns:a16="http://schemas.microsoft.com/office/drawing/2014/main" id="{6640475C-351E-4AB1-B78D-4605B57EBC9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Series/parallel circuit</a:t>
            </a:r>
          </a:p>
        </p:txBody>
      </p:sp>
    </p:spTree>
    <p:extLst>
      <p:ext uri="{BB962C8B-B14F-4D97-AF65-F5344CB8AC3E}">
        <p14:creationId xmlns:p14="http://schemas.microsoft.com/office/powerpoint/2010/main" val="241190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731441"/>
            <a:ext cx="2808000" cy="242515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dirty="0">
                <a:latin typeface="Helvetica" panose="020B0604020202020204" pitchFamily="34" charset="0"/>
                <a:cs typeface="Helvetica" panose="020B0604020202020204" pitchFamily="34" charset="0"/>
              </a:rPr>
              <a:t>Inductive dividers can be used with ac input signals. A dc input voltage would split according to the relative resistances of the two inductors by using the resistive voltage divider</a:t>
            </a:r>
            <a:endParaRPr lang="fr-FR" dirty="0">
              <a:latin typeface="Helvetica" panose="020B0604020202020204" pitchFamily="34" charset="0"/>
              <a:cs typeface="Helvetica" panose="020B0604020202020204" pitchFamily="34" charset="0"/>
            </a:endParaRPr>
          </a:p>
        </p:txBody>
      </p:sp>
      <p:pic>
        <p:nvPicPr>
          <p:cNvPr id="7" name="Image 6" descr="Une image contenant horloge&#10;&#10;Description générée automatiquement">
            <a:extLst>
              <a:ext uri="{FF2B5EF4-FFF2-40B4-BE49-F238E27FC236}">
                <a16:creationId xmlns:a16="http://schemas.microsoft.com/office/drawing/2014/main" id="{6A5F4999-622D-45B9-990B-0BAAA2D347DA}"/>
              </a:ext>
            </a:extLst>
          </p:cNvPr>
          <p:cNvPicPr>
            <a:picLocks noChangeAspect="1"/>
          </p:cNvPicPr>
          <p:nvPr/>
        </p:nvPicPr>
        <p:blipFill>
          <a:blip r:embed="rId2"/>
          <a:stretch>
            <a:fillRect/>
          </a:stretch>
        </p:blipFill>
        <p:spPr>
          <a:xfrm>
            <a:off x="3126505" y="1731441"/>
            <a:ext cx="5785013" cy="1362438"/>
          </a:xfrm>
          <a:prstGeom prst="rect">
            <a:avLst/>
          </a:prstGeom>
        </p:spPr>
      </p:pic>
      <p:sp>
        <p:nvSpPr>
          <p:cNvPr id="9" name="Titre 1">
            <a:extLst>
              <a:ext uri="{FF2B5EF4-FFF2-40B4-BE49-F238E27FC236}">
                <a16:creationId xmlns:a16="http://schemas.microsoft.com/office/drawing/2014/main" id="{933C9B65-A69F-42E3-9AFF-BF5B5789220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Inductive divider</a:t>
            </a:r>
          </a:p>
        </p:txBody>
      </p:sp>
    </p:spTree>
    <p:extLst>
      <p:ext uri="{BB962C8B-B14F-4D97-AF65-F5344CB8AC3E}">
        <p14:creationId xmlns:p14="http://schemas.microsoft.com/office/powerpoint/2010/main" val="3092852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627363"/>
            <a:ext cx="2808000" cy="323456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An RL circuit </a:t>
            </a:r>
            <a:r>
              <a:rPr lang="en-US" dirty="0">
                <a:latin typeface="Helvetica" panose="020B0604020202020204" pitchFamily="34" charset="0"/>
                <a:cs typeface="Helvetica" panose="020B0604020202020204" pitchFamily="34" charset="0"/>
              </a:rPr>
              <a:t>is a resistor in series with an inductor, the resistance controls the rate at which energy is pumped into the magnetic field of the inductor (or pumped back into the circuit when the field collapses).</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Basically, an RL circuit control the time that a circuit take to reach its maximum current value</a:t>
            </a:r>
            <a:endParaRPr lang="fr-FR" dirty="0">
              <a:latin typeface="Helvetica" panose="020B0604020202020204" pitchFamily="34" charset="0"/>
              <a:cs typeface="Helvetica" panose="020B0604020202020204" pitchFamily="34" charset="0"/>
            </a:endParaRPr>
          </a:p>
        </p:txBody>
      </p:sp>
      <p:pic>
        <p:nvPicPr>
          <p:cNvPr id="7" name="Image 6" descr="Une image contenant texte&#10;&#10;Description générée automatiquement">
            <a:extLst>
              <a:ext uri="{FF2B5EF4-FFF2-40B4-BE49-F238E27FC236}">
                <a16:creationId xmlns:a16="http://schemas.microsoft.com/office/drawing/2014/main" id="{7E83DCA4-C034-4A44-A0E5-DB9C5ED3D2E5}"/>
              </a:ext>
            </a:extLst>
          </p:cNvPr>
          <p:cNvPicPr>
            <a:picLocks noChangeAspect="1"/>
          </p:cNvPicPr>
          <p:nvPr/>
        </p:nvPicPr>
        <p:blipFill>
          <a:blip r:embed="rId2"/>
          <a:stretch>
            <a:fillRect/>
          </a:stretch>
        </p:blipFill>
        <p:spPr>
          <a:xfrm>
            <a:off x="3114556" y="2097026"/>
            <a:ext cx="4901021" cy="3005252"/>
          </a:xfrm>
          <a:prstGeom prst="rect">
            <a:avLst/>
          </a:prstGeom>
        </p:spPr>
      </p:pic>
      <p:pic>
        <p:nvPicPr>
          <p:cNvPr id="9" name="Image 8" descr="Une image contenant texte, carte&#10;&#10;Description générée automatiquement">
            <a:extLst>
              <a:ext uri="{FF2B5EF4-FFF2-40B4-BE49-F238E27FC236}">
                <a16:creationId xmlns:a16="http://schemas.microsoft.com/office/drawing/2014/main" id="{CE313B79-7EC3-46BE-9156-4866F23062FF}"/>
              </a:ext>
            </a:extLst>
          </p:cNvPr>
          <p:cNvPicPr>
            <a:picLocks noChangeAspect="1"/>
          </p:cNvPicPr>
          <p:nvPr/>
        </p:nvPicPr>
        <p:blipFill>
          <a:blip r:embed="rId3"/>
          <a:stretch>
            <a:fillRect/>
          </a:stretch>
        </p:blipFill>
        <p:spPr>
          <a:xfrm>
            <a:off x="3688905" y="892098"/>
            <a:ext cx="4326672" cy="1182709"/>
          </a:xfrm>
          <a:prstGeom prst="rect">
            <a:avLst/>
          </a:prstGeom>
        </p:spPr>
      </p:pic>
      <p:sp>
        <p:nvSpPr>
          <p:cNvPr id="10" name="Titre 1">
            <a:extLst>
              <a:ext uri="{FF2B5EF4-FFF2-40B4-BE49-F238E27FC236}">
                <a16:creationId xmlns:a16="http://schemas.microsoft.com/office/drawing/2014/main" id="{6A13CA4D-DC9E-42B1-A87A-0231547D0C7D}"/>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 circuit</a:t>
            </a:r>
          </a:p>
        </p:txBody>
      </p:sp>
    </p:spTree>
    <p:extLst>
      <p:ext uri="{BB962C8B-B14F-4D97-AF65-F5344CB8AC3E}">
        <p14:creationId xmlns:p14="http://schemas.microsoft.com/office/powerpoint/2010/main" val="95074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pic>
        <p:nvPicPr>
          <p:cNvPr id="9" name="Image 8" descr="Une image contenant couteau&#10;&#10;Description générée automatiquement">
            <a:extLst>
              <a:ext uri="{FF2B5EF4-FFF2-40B4-BE49-F238E27FC236}">
                <a16:creationId xmlns:a16="http://schemas.microsoft.com/office/drawing/2014/main" id="{F3BA8F6D-F395-4FA5-BB5D-577D36DDF8A9}"/>
              </a:ext>
            </a:extLst>
          </p:cNvPr>
          <p:cNvPicPr>
            <a:picLocks noChangeAspect="1"/>
          </p:cNvPicPr>
          <p:nvPr/>
        </p:nvPicPr>
        <p:blipFill>
          <a:blip r:embed="rId2"/>
          <a:stretch>
            <a:fillRect/>
          </a:stretch>
        </p:blipFill>
        <p:spPr>
          <a:xfrm>
            <a:off x="325305" y="1942576"/>
            <a:ext cx="8493390" cy="1136585"/>
          </a:xfrm>
          <a:prstGeom prst="rect">
            <a:avLst/>
          </a:prstGeom>
        </p:spPr>
      </p:pic>
      <p:pic>
        <p:nvPicPr>
          <p:cNvPr id="11" name="Image 10">
            <a:extLst>
              <a:ext uri="{FF2B5EF4-FFF2-40B4-BE49-F238E27FC236}">
                <a16:creationId xmlns:a16="http://schemas.microsoft.com/office/drawing/2014/main" id="{2A6D0E65-A3C9-4190-90D1-3CE02015EA56}"/>
              </a:ext>
            </a:extLst>
          </p:cNvPr>
          <p:cNvPicPr>
            <a:picLocks noChangeAspect="1"/>
          </p:cNvPicPr>
          <p:nvPr/>
        </p:nvPicPr>
        <p:blipFill>
          <a:blip r:embed="rId3"/>
          <a:stretch>
            <a:fillRect/>
          </a:stretch>
        </p:blipFill>
        <p:spPr>
          <a:xfrm>
            <a:off x="325304" y="3211696"/>
            <a:ext cx="8493391" cy="706903"/>
          </a:xfrm>
          <a:prstGeom prst="rect">
            <a:avLst/>
          </a:prstGeom>
        </p:spPr>
      </p:pic>
      <p:sp>
        <p:nvSpPr>
          <p:cNvPr id="6" name="Titre 1">
            <a:extLst>
              <a:ext uri="{FF2B5EF4-FFF2-40B4-BE49-F238E27FC236}">
                <a16:creationId xmlns:a16="http://schemas.microsoft.com/office/drawing/2014/main" id="{1F6EE3DC-7793-44AE-8929-2139D5B96CA3}"/>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 circuit</a:t>
            </a:r>
          </a:p>
        </p:txBody>
      </p:sp>
    </p:spTree>
    <p:extLst>
      <p:ext uri="{BB962C8B-B14F-4D97-AF65-F5344CB8AC3E}">
        <p14:creationId xmlns:p14="http://schemas.microsoft.com/office/powerpoint/2010/main" val="19042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188822" y="1509132"/>
            <a:ext cx="3134240" cy="338253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Caution :</a:t>
            </a:r>
          </a:p>
          <a:p>
            <a:r>
              <a:rPr lang="en-US" b="1" dirty="0">
                <a:latin typeface="Helvetica" panose="020B0604020202020204" pitchFamily="34" charset="0"/>
                <a:cs typeface="Helvetica" panose="020B0604020202020204" pitchFamily="34" charset="0"/>
              </a:rPr>
              <a:t>In A,</a:t>
            </a:r>
            <a:r>
              <a:rPr lang="en-US" dirty="0">
                <a:latin typeface="Helvetica" panose="020B0604020202020204" pitchFamily="34" charset="0"/>
                <a:cs typeface="Helvetica" panose="020B0604020202020204" pitchFamily="34" charset="0"/>
              </a:rPr>
              <a:t> a break in current flow caused by opening a switch will cause a large inductive load’s magnetic field to collapse, thus generating a large forward voltage. Electron pressure between the switch contacts becomes so large that electrons escape the metal surface of one switch contact and jump toward the other contact. Trough physics effects, it lead to a spark discharge across the switch contacts. </a:t>
            </a:r>
            <a:endParaRPr lang="fr-FR" dirty="0">
              <a:latin typeface="Helvetica" panose="020B0604020202020204" pitchFamily="34" charset="0"/>
              <a:cs typeface="Helvetica" panose="020B0604020202020204" pitchFamily="34" charset="0"/>
            </a:endParaRPr>
          </a:p>
        </p:txBody>
      </p:sp>
      <p:pic>
        <p:nvPicPr>
          <p:cNvPr id="9" name="Image 8">
            <a:extLst>
              <a:ext uri="{FF2B5EF4-FFF2-40B4-BE49-F238E27FC236}">
                <a16:creationId xmlns:a16="http://schemas.microsoft.com/office/drawing/2014/main" id="{0699E884-75EA-4D87-BD32-4F6420BE22BC}"/>
              </a:ext>
            </a:extLst>
          </p:cNvPr>
          <p:cNvPicPr>
            <a:picLocks noChangeAspect="1"/>
          </p:cNvPicPr>
          <p:nvPr/>
        </p:nvPicPr>
        <p:blipFill>
          <a:blip r:embed="rId2"/>
          <a:stretch>
            <a:fillRect/>
          </a:stretch>
        </p:blipFill>
        <p:spPr>
          <a:xfrm>
            <a:off x="3367668" y="898372"/>
            <a:ext cx="2751883" cy="1830548"/>
          </a:xfrm>
          <a:prstGeom prst="rect">
            <a:avLst/>
          </a:prstGeom>
        </p:spPr>
      </p:pic>
      <p:pic>
        <p:nvPicPr>
          <p:cNvPr id="11" name="Image 10" descr="Une image contenant texte, carte&#10;&#10;Description générée automatiquement">
            <a:extLst>
              <a:ext uri="{FF2B5EF4-FFF2-40B4-BE49-F238E27FC236}">
                <a16:creationId xmlns:a16="http://schemas.microsoft.com/office/drawing/2014/main" id="{AF99E954-CB5F-499F-BA1C-409535E04E07}"/>
              </a:ext>
            </a:extLst>
          </p:cNvPr>
          <p:cNvPicPr>
            <a:picLocks noChangeAspect="1"/>
          </p:cNvPicPr>
          <p:nvPr/>
        </p:nvPicPr>
        <p:blipFill>
          <a:blip r:embed="rId3"/>
          <a:stretch>
            <a:fillRect/>
          </a:stretch>
        </p:blipFill>
        <p:spPr>
          <a:xfrm>
            <a:off x="6321589" y="89867"/>
            <a:ext cx="2385501" cy="4027194"/>
          </a:xfrm>
          <a:prstGeom prst="rect">
            <a:avLst/>
          </a:prstGeom>
        </p:spPr>
      </p:pic>
      <p:pic>
        <p:nvPicPr>
          <p:cNvPr id="13" name="Image 12" descr="Une image contenant texte&#10;&#10;Description générée automatiquement">
            <a:extLst>
              <a:ext uri="{FF2B5EF4-FFF2-40B4-BE49-F238E27FC236}">
                <a16:creationId xmlns:a16="http://schemas.microsoft.com/office/drawing/2014/main" id="{035E74F6-361A-4AEF-9921-50C265E1BD31}"/>
              </a:ext>
            </a:extLst>
          </p:cNvPr>
          <p:cNvPicPr>
            <a:picLocks noChangeAspect="1"/>
          </p:cNvPicPr>
          <p:nvPr/>
        </p:nvPicPr>
        <p:blipFill>
          <a:blip r:embed="rId4"/>
          <a:stretch>
            <a:fillRect/>
          </a:stretch>
        </p:blipFill>
        <p:spPr>
          <a:xfrm>
            <a:off x="3367668" y="2821111"/>
            <a:ext cx="2751883" cy="2222255"/>
          </a:xfrm>
          <a:prstGeom prst="rect">
            <a:avLst/>
          </a:prstGeom>
        </p:spPr>
      </p:pic>
      <p:sp>
        <p:nvSpPr>
          <p:cNvPr id="8" name="Titre 1">
            <a:extLst>
              <a:ext uri="{FF2B5EF4-FFF2-40B4-BE49-F238E27FC236}">
                <a16:creationId xmlns:a16="http://schemas.microsoft.com/office/drawing/2014/main" id="{F16473EC-76FE-429A-89E7-B772CCC67F16}"/>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 circuit</a:t>
            </a:r>
          </a:p>
        </p:txBody>
      </p:sp>
    </p:spTree>
    <p:extLst>
      <p:ext uri="{BB962C8B-B14F-4D97-AF65-F5344CB8AC3E}">
        <p14:creationId xmlns:p14="http://schemas.microsoft.com/office/powerpoint/2010/main" val="3415938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err="1"/>
              <a:t>Electronic</a:t>
            </a:r>
            <a:r>
              <a:rPr lang="fr-FR" sz="4400" dirty="0"/>
              <a:t> basics</a:t>
            </a:r>
          </a:p>
          <a:p>
            <a:endParaRPr lang="fr-FR" dirty="0"/>
          </a:p>
        </p:txBody>
      </p:sp>
      <p:pic>
        <p:nvPicPr>
          <p:cNvPr id="6" name="Image 5" descr="Une image contenant texte, carte&#10;&#10;Description générée automatiquement">
            <a:extLst>
              <a:ext uri="{FF2B5EF4-FFF2-40B4-BE49-F238E27FC236}">
                <a16:creationId xmlns:a16="http://schemas.microsoft.com/office/drawing/2014/main" id="{71F4EC93-EFC8-4ABC-897F-72B3AE829CCC}"/>
              </a:ext>
            </a:extLst>
          </p:cNvPr>
          <p:cNvPicPr>
            <a:picLocks noChangeAspect="1"/>
          </p:cNvPicPr>
          <p:nvPr/>
        </p:nvPicPr>
        <p:blipFill>
          <a:blip r:embed="rId2"/>
          <a:stretch>
            <a:fillRect/>
          </a:stretch>
        </p:blipFill>
        <p:spPr>
          <a:xfrm>
            <a:off x="333771" y="1663239"/>
            <a:ext cx="8476458" cy="2346310"/>
          </a:xfrm>
          <a:prstGeom prst="rect">
            <a:avLst/>
          </a:prstGeom>
        </p:spPr>
      </p:pic>
      <p:sp>
        <p:nvSpPr>
          <p:cNvPr id="5" name="Titre 1">
            <a:extLst>
              <a:ext uri="{FF2B5EF4-FFF2-40B4-BE49-F238E27FC236}">
                <a16:creationId xmlns:a16="http://schemas.microsoft.com/office/drawing/2014/main" id="{DAE329D0-0B42-471E-AFDB-D221BF94E6FC}"/>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 circuit</a:t>
            </a:r>
          </a:p>
        </p:txBody>
      </p:sp>
    </p:spTree>
    <p:extLst>
      <p:ext uri="{BB962C8B-B14F-4D97-AF65-F5344CB8AC3E}">
        <p14:creationId xmlns:p14="http://schemas.microsoft.com/office/powerpoint/2010/main" val="879148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2028264" y="503161"/>
            <a:ext cx="5087468"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fr-FR" sz="4400" dirty="0"/>
              <a:t>Basic Components</a:t>
            </a:r>
          </a:p>
          <a:p>
            <a:endParaRPr lang="fr-FR" dirty="0"/>
          </a:p>
        </p:txBody>
      </p:sp>
      <p:pic>
        <p:nvPicPr>
          <p:cNvPr id="22530" name="Picture 2" descr="IBM Develops First Graphene Based Semiconductor Chip | Electronic parts,  Semiconductor, Electronics board">
            <a:extLst>
              <a:ext uri="{FF2B5EF4-FFF2-40B4-BE49-F238E27FC236}">
                <a16:creationId xmlns:a16="http://schemas.microsoft.com/office/drawing/2014/main" id="{CC364333-D685-4880-BAC5-F66B19A59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631" y="1268730"/>
            <a:ext cx="4828735" cy="362155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222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4" y="1509133"/>
            <a:ext cx="3956316" cy="327102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pPr>
            <a:r>
              <a:rPr lang="fr-FR" sz="1800" dirty="0" err="1">
                <a:solidFill>
                  <a:schemeClr val="accent1"/>
                </a:solidFill>
                <a:latin typeface="Helvetica" panose="020B0604020202020204" pitchFamily="34" charset="0"/>
                <a:cs typeface="Helvetica" panose="020B0604020202020204" pitchFamily="34" charset="0"/>
              </a:rPr>
              <a:t>Definitions</a:t>
            </a:r>
            <a:r>
              <a:rPr lang="fr-FR" sz="1800" dirty="0">
                <a:solidFill>
                  <a:schemeClr val="accent1"/>
                </a:solidFill>
                <a:latin typeface="Helvetica" panose="020B0604020202020204" pitchFamily="34" charset="0"/>
                <a:cs typeface="Helvetica" panose="020B0604020202020204" pitchFamily="34" charset="0"/>
              </a:rPr>
              <a:t> :</a:t>
            </a:r>
          </a:p>
          <a:p>
            <a:r>
              <a:rPr lang="en-GB" b="1" dirty="0">
                <a:latin typeface="Helvetica" panose="020B0604020202020204" pitchFamily="34" charset="0"/>
                <a:cs typeface="Helvetica" panose="020B0604020202020204" pitchFamily="34" charset="0"/>
              </a:rPr>
              <a:t>An atom </a:t>
            </a:r>
            <a:r>
              <a:rPr lang="en-GB" dirty="0">
                <a:latin typeface="Helvetica" panose="020B0604020202020204" pitchFamily="34" charset="0"/>
                <a:cs typeface="Helvetica" panose="020B0604020202020204" pitchFamily="34" charset="0"/>
              </a:rPr>
              <a:t>is composed of positive and negative loads. Both positive and negatives load are in equal number.</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 electronic layer</a:t>
            </a:r>
            <a:r>
              <a:rPr lang="en-GB" dirty="0">
                <a:latin typeface="Helvetica" panose="020B0604020202020204" pitchFamily="34" charset="0"/>
                <a:cs typeface="Helvetica" panose="020B0604020202020204" pitchFamily="34" charset="0"/>
              </a:rPr>
              <a:t> is a position where negatives charges are positioned around the atom. Each one has a name and contain a maximum number of electrons :</a:t>
            </a:r>
          </a:p>
          <a:p>
            <a:pPr marL="285750" indent="-285750">
              <a:buFontTx/>
              <a:buChar char="-"/>
            </a:pPr>
            <a:r>
              <a:rPr lang="en-GB" dirty="0">
                <a:latin typeface="Helvetica" panose="020B0604020202020204" pitchFamily="34" charset="0"/>
                <a:cs typeface="Helvetica" panose="020B0604020202020204" pitchFamily="34" charset="0"/>
              </a:rPr>
              <a:t>K &gt; 2</a:t>
            </a:r>
          </a:p>
          <a:p>
            <a:pPr marL="285750" indent="-285750">
              <a:buFontTx/>
              <a:buChar char="-"/>
            </a:pPr>
            <a:r>
              <a:rPr lang="en-GB" dirty="0">
                <a:latin typeface="Helvetica" panose="020B0604020202020204" pitchFamily="34" charset="0"/>
                <a:cs typeface="Helvetica" panose="020B0604020202020204" pitchFamily="34" charset="0"/>
              </a:rPr>
              <a:t>L &gt; 8</a:t>
            </a:r>
          </a:p>
          <a:p>
            <a:pPr marL="285750" indent="-285750">
              <a:buFontTx/>
              <a:buChar char="-"/>
            </a:pPr>
            <a:r>
              <a:rPr lang="en-GB" dirty="0">
                <a:latin typeface="Helvetica" panose="020B0604020202020204" pitchFamily="34" charset="0"/>
                <a:cs typeface="Helvetica" panose="020B0604020202020204" pitchFamily="34" charset="0"/>
              </a:rPr>
              <a:t>M, N, O …</a:t>
            </a:r>
          </a:p>
          <a:p>
            <a:pPr marL="285750" indent="-285750">
              <a:buFontTx/>
              <a:buChar char="-"/>
            </a:pPr>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 molecule </a:t>
            </a:r>
            <a:r>
              <a:rPr lang="en-GB" dirty="0">
                <a:latin typeface="Helvetica" panose="020B0604020202020204" pitchFamily="34" charset="0"/>
                <a:cs typeface="Helvetica" panose="020B0604020202020204" pitchFamily="34" charset="0"/>
              </a:rPr>
              <a:t>is a pack of atoms.</a:t>
            </a:r>
            <a:endParaRPr lang="en-GB" b="1" dirty="0">
              <a:latin typeface="Helvetica" panose="020B0604020202020204" pitchFamily="34" charset="0"/>
              <a:cs typeface="Helvetica" panose="020B0604020202020204" pitchFamily="34" charset="0"/>
            </a:endParaRPr>
          </a:p>
        </p:txBody>
      </p:sp>
      <p:sp>
        <p:nvSpPr>
          <p:cNvPr id="6" name="Titre 1">
            <a:extLst>
              <a:ext uri="{FF2B5EF4-FFF2-40B4-BE49-F238E27FC236}">
                <a16:creationId xmlns:a16="http://schemas.microsoft.com/office/drawing/2014/main" id="{B5696D8F-9C2E-4E89-B1A8-ED0CC13FAE89}"/>
              </a:ext>
            </a:extLst>
          </p:cNvPr>
          <p:cNvSpPr>
            <a:spLocks noGrp="1"/>
          </p:cNvSpPr>
          <p:nvPr>
            <p:ph type="title"/>
          </p:nvPr>
        </p:nvSpPr>
        <p:spPr>
          <a:xfrm>
            <a:off x="318506" y="916961"/>
            <a:ext cx="3056596" cy="592172"/>
          </a:xfrm>
        </p:spPr>
        <p:txBody>
          <a:bodyPr/>
          <a:lstStyle/>
          <a:p>
            <a:r>
              <a:rPr lang="fr-FR" sz="2400" dirty="0" err="1">
                <a:solidFill>
                  <a:schemeClr val="tx1">
                    <a:lumMod val="75000"/>
                  </a:schemeClr>
                </a:solidFill>
                <a:latin typeface="Helvetica" panose="020B0604020202020204" pitchFamily="34" charset="0"/>
                <a:cs typeface="Helvetica" panose="020B0604020202020204" pitchFamily="34" charset="0"/>
              </a:rPr>
              <a:t>Atoms</a:t>
            </a:r>
            <a:r>
              <a:rPr lang="fr-FR" sz="2400" dirty="0">
                <a:solidFill>
                  <a:schemeClr val="tx1">
                    <a:lumMod val="75000"/>
                  </a:schemeClr>
                </a:solidFill>
                <a:latin typeface="Helvetica" panose="020B0604020202020204" pitchFamily="34" charset="0"/>
                <a:cs typeface="Helvetica" panose="020B0604020202020204" pitchFamily="34" charset="0"/>
              </a:rPr>
              <a:t> &amp; </a:t>
            </a:r>
            <a:r>
              <a:rPr lang="fr-FR" sz="2400" dirty="0" err="1">
                <a:solidFill>
                  <a:schemeClr val="tx1">
                    <a:lumMod val="75000"/>
                  </a:schemeClr>
                </a:solidFill>
                <a:latin typeface="Helvetica" panose="020B0604020202020204" pitchFamily="34" charset="0"/>
                <a:cs typeface="Helvetica" panose="020B0604020202020204" pitchFamily="34" charset="0"/>
              </a:rPr>
              <a:t>molecules</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pic>
        <p:nvPicPr>
          <p:cNvPr id="1028" name="Picture 4" descr="Electricity - Lessons - Tes Teach">
            <a:extLst>
              <a:ext uri="{FF2B5EF4-FFF2-40B4-BE49-F238E27FC236}">
                <a16:creationId xmlns:a16="http://schemas.microsoft.com/office/drawing/2014/main" id="{DD669A2C-1ED2-4A2E-AB2E-3BCBFDCC4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707" y="1124089"/>
            <a:ext cx="3257236" cy="2895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181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BM Develops First Graphene Based Semiconductor Chip | Electronic parts,  Semiconductor, Electronics board">
            <a:extLst>
              <a:ext uri="{FF2B5EF4-FFF2-40B4-BE49-F238E27FC236}">
                <a16:creationId xmlns:a16="http://schemas.microsoft.com/office/drawing/2014/main" id="{CC364333-D685-4880-BAC5-F66B19A59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630" y="1521949"/>
            <a:ext cx="4828735" cy="362155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0C3DFDB9-776B-4CB5-94C1-9F7E59516E15}"/>
              </a:ext>
            </a:extLst>
          </p:cNvPr>
          <p:cNvSpPr>
            <a:spLocks noGrp="1"/>
          </p:cNvSpPr>
          <p:nvPr>
            <p:ph type="body" sz="quarter" idx="12"/>
          </p:nvPr>
        </p:nvSpPr>
        <p:spPr>
          <a:xfrm>
            <a:off x="74341" y="89867"/>
            <a:ext cx="802888" cy="802231"/>
          </a:xfrm>
        </p:spPr>
        <p:txBody>
          <a:bodyPr/>
          <a:lstStyle/>
          <a:p>
            <a:r>
              <a:rPr lang="fr-FR" sz="4400" dirty="0"/>
              <a:t>3|</a:t>
            </a:r>
          </a:p>
        </p:txBody>
      </p:sp>
      <p:sp>
        <p:nvSpPr>
          <p:cNvPr id="5" name="Espace réservé du texte 3">
            <a:extLst>
              <a:ext uri="{FF2B5EF4-FFF2-40B4-BE49-F238E27FC236}">
                <a16:creationId xmlns:a16="http://schemas.microsoft.com/office/drawing/2014/main" id="{7929A3CA-B5FB-4B77-B765-A435D8E5D0F8}"/>
              </a:ext>
            </a:extLst>
          </p:cNvPr>
          <p:cNvSpPr>
            <a:spLocks noGrp="1"/>
          </p:cNvSpPr>
          <p:nvPr>
            <p:ph type="body" sz="quarter" idx="15"/>
          </p:nvPr>
        </p:nvSpPr>
        <p:spPr>
          <a:xfrm>
            <a:off x="704671" y="114729"/>
            <a:ext cx="5160869" cy="891440"/>
          </a:xfrm>
        </p:spPr>
        <p:txBody>
          <a:bodyPr/>
          <a:lstStyle/>
          <a:p>
            <a:pPr algn="ctr"/>
            <a:r>
              <a:rPr lang="fr-FR" sz="4400" dirty="0"/>
              <a:t>Basic Components</a:t>
            </a:r>
          </a:p>
          <a:p>
            <a:endParaRPr lang="fr-FR" dirty="0"/>
          </a:p>
        </p:txBody>
      </p:sp>
      <p:sp>
        <p:nvSpPr>
          <p:cNvPr id="6" name="Titre 1">
            <a:extLst>
              <a:ext uri="{FF2B5EF4-FFF2-40B4-BE49-F238E27FC236}">
                <a16:creationId xmlns:a16="http://schemas.microsoft.com/office/drawing/2014/main" id="{7789980B-F649-4699-86A2-01C0B3BA018C}"/>
              </a:ext>
            </a:extLst>
          </p:cNvPr>
          <p:cNvSpPr>
            <a:spLocks noGrp="1"/>
          </p:cNvSpPr>
          <p:nvPr>
            <p:ph type="title"/>
          </p:nvPr>
        </p:nvSpPr>
        <p:spPr>
          <a:xfrm>
            <a:off x="2698012" y="892098"/>
            <a:ext cx="3747973" cy="814481"/>
          </a:xfrm>
        </p:spPr>
        <p:txBody>
          <a:bodyPr/>
          <a:lstStyle/>
          <a:p>
            <a:pPr algn="ctr"/>
            <a:r>
              <a:rPr lang="fr-FR" sz="3200" dirty="0">
                <a:latin typeface="Helvetica" panose="020B0604020202020204" pitchFamily="34" charset="0"/>
                <a:cs typeface="Helvetica" panose="020B0604020202020204" pitchFamily="34" charset="0"/>
              </a:rPr>
              <a:t>Transformers</a:t>
            </a:r>
          </a:p>
        </p:txBody>
      </p:sp>
    </p:spTree>
    <p:extLst>
      <p:ext uri="{BB962C8B-B14F-4D97-AF65-F5344CB8AC3E}">
        <p14:creationId xmlns:p14="http://schemas.microsoft.com/office/powerpoint/2010/main" val="3482368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034489" cy="891440"/>
          </a:xfrm>
        </p:spPr>
        <p:txBody>
          <a:bodyPr/>
          <a:lstStyle/>
          <a:p>
            <a:pPr algn="ctr"/>
            <a:r>
              <a:rPr lang="fr-FR" sz="4400" dirty="0"/>
              <a:t>Basic Components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031031"/>
            <a:ext cx="2808000" cy="38309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transformers </a:t>
            </a:r>
            <a:r>
              <a:rPr lang="en-US" dirty="0">
                <a:latin typeface="Helvetica" panose="020B0604020202020204" pitchFamily="34" charset="0"/>
                <a:cs typeface="Helvetica" panose="020B0604020202020204" pitchFamily="34" charset="0"/>
              </a:rPr>
              <a:t>is two inductors twisted around a magnetic core. One of the inductor will induce current inside the other.</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The induce current depend of the twist number of the inductors.</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Both inductors are electrically isolated, they have air between them, it’s called a galvanic isolation.</a:t>
            </a:r>
          </a:p>
          <a:p>
            <a:endParaRPr lang="en-US" sz="1600" dirty="0">
              <a:latin typeface="Helvetica" panose="020B0604020202020204" pitchFamily="34" charset="0"/>
              <a:cs typeface="Helvetica" panose="020B0604020202020204" pitchFamily="34" charset="0"/>
            </a:endParaRPr>
          </a:p>
        </p:txBody>
      </p:sp>
      <p:pic>
        <p:nvPicPr>
          <p:cNvPr id="6" name="Image 5" descr="Une image contenant horloge&#10;&#10;Description générée automatiquement">
            <a:extLst>
              <a:ext uri="{FF2B5EF4-FFF2-40B4-BE49-F238E27FC236}">
                <a16:creationId xmlns:a16="http://schemas.microsoft.com/office/drawing/2014/main" id="{41D871C3-51D1-4133-A69E-DD632BC330F2}"/>
              </a:ext>
            </a:extLst>
          </p:cNvPr>
          <p:cNvPicPr>
            <a:picLocks noChangeAspect="1"/>
          </p:cNvPicPr>
          <p:nvPr/>
        </p:nvPicPr>
        <p:blipFill>
          <a:blip r:embed="rId2"/>
          <a:stretch>
            <a:fillRect/>
          </a:stretch>
        </p:blipFill>
        <p:spPr>
          <a:xfrm>
            <a:off x="3106000" y="1006169"/>
            <a:ext cx="5911247" cy="2428364"/>
          </a:xfrm>
          <a:prstGeom prst="rect">
            <a:avLst/>
          </a:prstGeom>
        </p:spPr>
      </p:pic>
      <p:pic>
        <p:nvPicPr>
          <p:cNvPr id="8" name="Image 7">
            <a:extLst>
              <a:ext uri="{FF2B5EF4-FFF2-40B4-BE49-F238E27FC236}">
                <a16:creationId xmlns:a16="http://schemas.microsoft.com/office/drawing/2014/main" id="{A7F4E917-FD7E-4880-A1D7-C40BDB4A0E8C}"/>
              </a:ext>
            </a:extLst>
          </p:cNvPr>
          <p:cNvPicPr>
            <a:picLocks noChangeAspect="1"/>
          </p:cNvPicPr>
          <p:nvPr/>
        </p:nvPicPr>
        <p:blipFill>
          <a:blip r:embed="rId3"/>
          <a:stretch>
            <a:fillRect/>
          </a:stretch>
        </p:blipFill>
        <p:spPr>
          <a:xfrm>
            <a:off x="3106000" y="3532892"/>
            <a:ext cx="1219200" cy="739140"/>
          </a:xfrm>
          <a:prstGeom prst="rect">
            <a:avLst/>
          </a:prstGeom>
        </p:spPr>
      </p:pic>
      <p:sp>
        <p:nvSpPr>
          <p:cNvPr id="9" name="Espace réservé du texte 2">
            <a:extLst>
              <a:ext uri="{FF2B5EF4-FFF2-40B4-BE49-F238E27FC236}">
                <a16:creationId xmlns:a16="http://schemas.microsoft.com/office/drawing/2014/main" id="{E7DDE611-0763-4098-A15C-22F32CB18259}"/>
              </a:ext>
            </a:extLst>
          </p:cNvPr>
          <p:cNvSpPr txBox="1">
            <a:spLocks/>
          </p:cNvSpPr>
          <p:nvPr/>
        </p:nvSpPr>
        <p:spPr>
          <a:xfrm>
            <a:off x="4406750" y="3458508"/>
            <a:ext cx="2808000" cy="102401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latin typeface="Helvetica" panose="020B0604020202020204" pitchFamily="34" charset="0"/>
                <a:cs typeface="Helvetica" panose="020B0604020202020204" pitchFamily="34" charset="0"/>
              </a:rPr>
              <a:t>Ns = </a:t>
            </a:r>
            <a:r>
              <a:rPr lang="en-US" sz="1600" dirty="0" err="1">
                <a:latin typeface="Helvetica" panose="020B0604020202020204" pitchFamily="34" charset="0"/>
                <a:cs typeface="Helvetica" panose="020B0604020202020204" pitchFamily="34" charset="0"/>
              </a:rPr>
              <a:t>nb</a:t>
            </a:r>
            <a:r>
              <a:rPr lang="en-US" sz="1600" dirty="0">
                <a:latin typeface="Helvetica" panose="020B0604020202020204" pitchFamily="34" charset="0"/>
                <a:cs typeface="Helvetica" panose="020B0604020202020204" pitchFamily="34" charset="0"/>
              </a:rPr>
              <a:t> twist secondary</a:t>
            </a:r>
          </a:p>
          <a:p>
            <a:r>
              <a:rPr lang="en-US" sz="1600" dirty="0">
                <a:latin typeface="Helvetica" panose="020B0604020202020204" pitchFamily="34" charset="0"/>
                <a:cs typeface="Helvetica" panose="020B0604020202020204" pitchFamily="34" charset="0"/>
              </a:rPr>
              <a:t>Np = </a:t>
            </a:r>
            <a:r>
              <a:rPr lang="en-US" sz="1600" dirty="0" err="1">
                <a:latin typeface="Helvetica" panose="020B0604020202020204" pitchFamily="34" charset="0"/>
                <a:cs typeface="Helvetica" panose="020B0604020202020204" pitchFamily="34" charset="0"/>
              </a:rPr>
              <a:t>nb</a:t>
            </a:r>
            <a:r>
              <a:rPr lang="en-US" sz="1600" dirty="0">
                <a:latin typeface="Helvetica" panose="020B0604020202020204" pitchFamily="34" charset="0"/>
                <a:cs typeface="Helvetica" panose="020B0604020202020204" pitchFamily="34" charset="0"/>
              </a:rPr>
              <a:t> twist primary</a:t>
            </a:r>
          </a:p>
          <a:p>
            <a:r>
              <a:rPr lang="en-US" sz="1600" dirty="0">
                <a:latin typeface="Helvetica" panose="020B0604020202020204" pitchFamily="34" charset="0"/>
                <a:cs typeface="Helvetica" panose="020B0604020202020204" pitchFamily="34" charset="0"/>
              </a:rPr>
              <a:t>Vs = voltage secondary</a:t>
            </a:r>
          </a:p>
          <a:p>
            <a:r>
              <a:rPr lang="en-US" sz="1600" dirty="0" err="1">
                <a:latin typeface="Helvetica" panose="020B0604020202020204" pitchFamily="34" charset="0"/>
                <a:cs typeface="Helvetica" panose="020B0604020202020204" pitchFamily="34" charset="0"/>
              </a:rPr>
              <a:t>Vp</a:t>
            </a:r>
            <a:r>
              <a:rPr lang="en-US" sz="1600" dirty="0">
                <a:latin typeface="Helvetica" panose="020B0604020202020204" pitchFamily="34" charset="0"/>
                <a:cs typeface="Helvetica" panose="020B0604020202020204" pitchFamily="34" charset="0"/>
              </a:rPr>
              <a:t> = voltage primary</a:t>
            </a:r>
          </a:p>
        </p:txBody>
      </p:sp>
    </p:spTree>
    <p:extLst>
      <p:ext uri="{BB962C8B-B14F-4D97-AF65-F5344CB8AC3E}">
        <p14:creationId xmlns:p14="http://schemas.microsoft.com/office/powerpoint/2010/main" val="2119106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034489" cy="891440"/>
          </a:xfrm>
        </p:spPr>
        <p:txBody>
          <a:bodyPr/>
          <a:lstStyle/>
          <a:p>
            <a:pPr algn="ctr"/>
            <a:r>
              <a:rPr lang="fr-FR" sz="4400" dirty="0"/>
              <a:t>Basic Components</a:t>
            </a:r>
          </a:p>
          <a:p>
            <a:endParaRPr lang="fr-FR" dirty="0"/>
          </a:p>
        </p:txBody>
      </p:sp>
      <p:pic>
        <p:nvPicPr>
          <p:cNvPr id="6" name="Image 5" descr="Une image contenant texte&#10;&#10;Description générée automatiquement">
            <a:extLst>
              <a:ext uri="{FF2B5EF4-FFF2-40B4-BE49-F238E27FC236}">
                <a16:creationId xmlns:a16="http://schemas.microsoft.com/office/drawing/2014/main" id="{1CD063D3-8FAB-4DAF-9FC7-2BF88F041309}"/>
              </a:ext>
            </a:extLst>
          </p:cNvPr>
          <p:cNvPicPr>
            <a:picLocks noChangeAspect="1"/>
          </p:cNvPicPr>
          <p:nvPr/>
        </p:nvPicPr>
        <p:blipFill rotWithShape="1">
          <a:blip r:embed="rId2"/>
          <a:srcRect t="1024" b="1"/>
          <a:stretch/>
        </p:blipFill>
        <p:spPr>
          <a:xfrm>
            <a:off x="845820" y="1031031"/>
            <a:ext cx="6454512" cy="3697178"/>
          </a:xfrm>
          <a:prstGeom prst="rect">
            <a:avLst/>
          </a:prstGeom>
        </p:spPr>
      </p:pic>
    </p:spTree>
    <p:extLst>
      <p:ext uri="{BB962C8B-B14F-4D97-AF65-F5344CB8AC3E}">
        <p14:creationId xmlns:p14="http://schemas.microsoft.com/office/powerpoint/2010/main" val="1443804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BM Develops First Graphene Based Semiconductor Chip | Electronic parts,  Semiconductor, Electronics board">
            <a:extLst>
              <a:ext uri="{FF2B5EF4-FFF2-40B4-BE49-F238E27FC236}">
                <a16:creationId xmlns:a16="http://schemas.microsoft.com/office/drawing/2014/main" id="{CC364333-D685-4880-BAC5-F66B19A59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630" y="1521949"/>
            <a:ext cx="4828735" cy="362155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0C3DFDB9-776B-4CB5-94C1-9F7E59516E15}"/>
              </a:ext>
            </a:extLst>
          </p:cNvPr>
          <p:cNvSpPr>
            <a:spLocks noGrp="1"/>
          </p:cNvSpPr>
          <p:nvPr>
            <p:ph type="body" sz="quarter" idx="12"/>
          </p:nvPr>
        </p:nvSpPr>
        <p:spPr>
          <a:xfrm>
            <a:off x="74341" y="89867"/>
            <a:ext cx="802888" cy="802231"/>
          </a:xfrm>
        </p:spPr>
        <p:txBody>
          <a:bodyPr/>
          <a:lstStyle/>
          <a:p>
            <a:r>
              <a:rPr lang="fr-FR" sz="4400" dirty="0"/>
              <a:t>3|</a:t>
            </a:r>
          </a:p>
        </p:txBody>
      </p:sp>
      <p:sp>
        <p:nvSpPr>
          <p:cNvPr id="5" name="Espace réservé du texte 3">
            <a:extLst>
              <a:ext uri="{FF2B5EF4-FFF2-40B4-BE49-F238E27FC236}">
                <a16:creationId xmlns:a16="http://schemas.microsoft.com/office/drawing/2014/main" id="{7929A3CA-B5FB-4B77-B765-A435D8E5D0F8}"/>
              </a:ext>
            </a:extLst>
          </p:cNvPr>
          <p:cNvSpPr>
            <a:spLocks noGrp="1"/>
          </p:cNvSpPr>
          <p:nvPr>
            <p:ph type="body" sz="quarter" idx="15"/>
          </p:nvPr>
        </p:nvSpPr>
        <p:spPr>
          <a:xfrm>
            <a:off x="704671" y="114729"/>
            <a:ext cx="5160869" cy="891440"/>
          </a:xfrm>
        </p:spPr>
        <p:txBody>
          <a:bodyPr/>
          <a:lstStyle/>
          <a:p>
            <a:pPr algn="ctr"/>
            <a:r>
              <a:rPr lang="fr-FR" sz="4400" dirty="0"/>
              <a:t>Basic Components</a:t>
            </a:r>
          </a:p>
          <a:p>
            <a:endParaRPr lang="fr-FR" dirty="0"/>
          </a:p>
        </p:txBody>
      </p:sp>
      <p:sp>
        <p:nvSpPr>
          <p:cNvPr id="6" name="Titre 1">
            <a:extLst>
              <a:ext uri="{FF2B5EF4-FFF2-40B4-BE49-F238E27FC236}">
                <a16:creationId xmlns:a16="http://schemas.microsoft.com/office/drawing/2014/main" id="{7789980B-F649-4699-86A2-01C0B3BA018C}"/>
              </a:ext>
            </a:extLst>
          </p:cNvPr>
          <p:cNvSpPr>
            <a:spLocks noGrp="1"/>
          </p:cNvSpPr>
          <p:nvPr>
            <p:ph type="title"/>
          </p:nvPr>
        </p:nvSpPr>
        <p:spPr>
          <a:xfrm>
            <a:off x="2698012" y="892098"/>
            <a:ext cx="3747973" cy="814481"/>
          </a:xfrm>
        </p:spPr>
        <p:txBody>
          <a:bodyPr/>
          <a:lstStyle/>
          <a:p>
            <a:pPr algn="ctr"/>
            <a:r>
              <a:rPr lang="fr-FR" sz="3200" dirty="0">
                <a:latin typeface="Helvetica" panose="020B0604020202020204" pitchFamily="34" charset="0"/>
                <a:cs typeface="Helvetica" panose="020B0604020202020204" pitchFamily="34" charset="0"/>
              </a:rPr>
              <a:t>Switch</a:t>
            </a:r>
          </a:p>
        </p:txBody>
      </p:sp>
    </p:spTree>
    <p:extLst>
      <p:ext uri="{BB962C8B-B14F-4D97-AF65-F5344CB8AC3E}">
        <p14:creationId xmlns:p14="http://schemas.microsoft.com/office/powerpoint/2010/main" val="398036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034489" cy="891440"/>
          </a:xfrm>
        </p:spPr>
        <p:txBody>
          <a:bodyPr/>
          <a:lstStyle/>
          <a:p>
            <a:pPr algn="ctr"/>
            <a:r>
              <a:rPr lang="fr-FR" sz="4400" dirty="0"/>
              <a:t>Basic Components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031031"/>
            <a:ext cx="2808000" cy="38309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switch </a:t>
            </a:r>
            <a:r>
              <a:rPr lang="en-US" dirty="0">
                <a:latin typeface="Helvetica" panose="020B0604020202020204" pitchFamily="34" charset="0"/>
                <a:cs typeface="Helvetica" panose="020B0604020202020204" pitchFamily="34" charset="0"/>
              </a:rPr>
              <a:t>is a mechanical device that interrupts or diverts electric current flow within a circuit.</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Many different switch exist, all of them are simple mechanical contact between pins.</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Switch, especially push buttons, are subject to the </a:t>
            </a:r>
            <a:r>
              <a:rPr lang="en-US" b="1" dirty="0">
                <a:latin typeface="Helvetica" panose="020B0604020202020204" pitchFamily="34" charset="0"/>
                <a:cs typeface="Helvetica" panose="020B0604020202020204" pitchFamily="34" charset="0"/>
              </a:rPr>
              <a:t>Gibbs effect</a:t>
            </a:r>
            <a:r>
              <a:rPr lang="en-US" dirty="0">
                <a:latin typeface="Helvetica" panose="020B0604020202020204" pitchFamily="34" charset="0"/>
                <a:cs typeface="Helvetica" panose="020B0604020202020204" pitchFamily="34" charset="0"/>
              </a:rPr>
              <a:t>. It is a noise created during the activation. </a:t>
            </a:r>
            <a:endParaRPr lang="fr-FR" dirty="0">
              <a:latin typeface="Helvetica" panose="020B0604020202020204" pitchFamily="34" charset="0"/>
              <a:cs typeface="Helvetica" panose="020B0604020202020204" pitchFamily="34" charset="0"/>
            </a:endParaRPr>
          </a:p>
        </p:txBody>
      </p:sp>
      <p:pic>
        <p:nvPicPr>
          <p:cNvPr id="11" name="Image 10">
            <a:extLst>
              <a:ext uri="{FF2B5EF4-FFF2-40B4-BE49-F238E27FC236}">
                <a16:creationId xmlns:a16="http://schemas.microsoft.com/office/drawing/2014/main" id="{19924B8F-199B-4187-BF8F-BDDB3B38D4D8}"/>
              </a:ext>
            </a:extLst>
          </p:cNvPr>
          <p:cNvPicPr>
            <a:picLocks noChangeAspect="1"/>
          </p:cNvPicPr>
          <p:nvPr/>
        </p:nvPicPr>
        <p:blipFill>
          <a:blip r:embed="rId2"/>
          <a:stretch>
            <a:fillRect/>
          </a:stretch>
        </p:blipFill>
        <p:spPr>
          <a:xfrm>
            <a:off x="3024450" y="1006169"/>
            <a:ext cx="3781160" cy="1424237"/>
          </a:xfrm>
          <a:prstGeom prst="rect">
            <a:avLst/>
          </a:prstGeom>
        </p:spPr>
      </p:pic>
      <p:pic>
        <p:nvPicPr>
          <p:cNvPr id="13" name="Image 12" descr="Une image contenant horloge&#10;&#10;Description générée automatiquement">
            <a:extLst>
              <a:ext uri="{FF2B5EF4-FFF2-40B4-BE49-F238E27FC236}">
                <a16:creationId xmlns:a16="http://schemas.microsoft.com/office/drawing/2014/main" id="{CD0DA8E8-6DFA-45BD-B7C1-57DC30592FCE}"/>
              </a:ext>
            </a:extLst>
          </p:cNvPr>
          <p:cNvPicPr>
            <a:picLocks noChangeAspect="1"/>
          </p:cNvPicPr>
          <p:nvPr/>
        </p:nvPicPr>
        <p:blipFill>
          <a:blip r:embed="rId3"/>
          <a:stretch>
            <a:fillRect/>
          </a:stretch>
        </p:blipFill>
        <p:spPr>
          <a:xfrm>
            <a:off x="3024450" y="2485004"/>
            <a:ext cx="5043511" cy="1264222"/>
          </a:xfrm>
          <a:prstGeom prst="rect">
            <a:avLst/>
          </a:prstGeom>
        </p:spPr>
      </p:pic>
      <p:pic>
        <p:nvPicPr>
          <p:cNvPr id="15" name="Image 14" descr="Une image contenant horloge&#10;&#10;Description générée automatiquement">
            <a:extLst>
              <a:ext uri="{FF2B5EF4-FFF2-40B4-BE49-F238E27FC236}">
                <a16:creationId xmlns:a16="http://schemas.microsoft.com/office/drawing/2014/main" id="{F806C055-F8E6-44B5-9A78-E04D0CABC700}"/>
              </a:ext>
            </a:extLst>
          </p:cNvPr>
          <p:cNvPicPr>
            <a:picLocks noChangeAspect="1"/>
          </p:cNvPicPr>
          <p:nvPr/>
        </p:nvPicPr>
        <p:blipFill>
          <a:blip r:embed="rId4"/>
          <a:stretch>
            <a:fillRect/>
          </a:stretch>
        </p:blipFill>
        <p:spPr>
          <a:xfrm>
            <a:off x="3024450" y="3803824"/>
            <a:ext cx="4700862" cy="1170814"/>
          </a:xfrm>
          <a:prstGeom prst="rect">
            <a:avLst/>
          </a:prstGeom>
        </p:spPr>
      </p:pic>
    </p:spTree>
    <p:extLst>
      <p:ext uri="{BB962C8B-B14F-4D97-AF65-F5344CB8AC3E}">
        <p14:creationId xmlns:p14="http://schemas.microsoft.com/office/powerpoint/2010/main" val="3356867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034489" cy="891440"/>
          </a:xfrm>
        </p:spPr>
        <p:txBody>
          <a:bodyPr/>
          <a:lstStyle/>
          <a:p>
            <a:pPr algn="ctr"/>
            <a:r>
              <a:rPr lang="fr-FR" sz="4400" dirty="0"/>
              <a:t>Basic Components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031031"/>
            <a:ext cx="2808000" cy="383090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Gibbs effect </a:t>
            </a:r>
            <a:r>
              <a:rPr lang="en-US" dirty="0">
                <a:latin typeface="Helvetica" panose="020B0604020202020204" pitchFamily="34" charset="0"/>
                <a:cs typeface="Helvetica" panose="020B0604020202020204" pitchFamily="34" charset="0"/>
              </a:rPr>
              <a:t>is a signal disruption happening during state switching. In electronic, a switch have a Gibbs effect at each switch. It came from the fact that electron “jump” from one plate to another during the closing.</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This effect is a problem for two reasons. First, it add noise to your signal. Second, the voltage drop can be dangerous for you components.</a:t>
            </a:r>
            <a:endParaRPr lang="fr-FR" dirty="0">
              <a:latin typeface="Helvetica" panose="020B0604020202020204" pitchFamily="34" charset="0"/>
              <a:cs typeface="Helvetica" panose="020B0604020202020204" pitchFamily="34" charset="0"/>
            </a:endParaRPr>
          </a:p>
        </p:txBody>
      </p:sp>
      <p:pic>
        <p:nvPicPr>
          <p:cNvPr id="2050" name="Picture 2" descr="Gross violations | PS Audio">
            <a:extLst>
              <a:ext uri="{FF2B5EF4-FFF2-40B4-BE49-F238E27FC236}">
                <a16:creationId xmlns:a16="http://schemas.microsoft.com/office/drawing/2014/main" id="{848E3129-8353-4B73-8FE0-179569274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576" y="1130312"/>
            <a:ext cx="4255168" cy="288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048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BM Develops First Graphene Based Semiconductor Chip | Electronic parts,  Semiconductor, Electronics board">
            <a:extLst>
              <a:ext uri="{FF2B5EF4-FFF2-40B4-BE49-F238E27FC236}">
                <a16:creationId xmlns:a16="http://schemas.microsoft.com/office/drawing/2014/main" id="{CC364333-D685-4880-BAC5-F66B19A59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630" y="1521949"/>
            <a:ext cx="4828735" cy="362155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0C3DFDB9-776B-4CB5-94C1-9F7E59516E15}"/>
              </a:ext>
            </a:extLst>
          </p:cNvPr>
          <p:cNvSpPr>
            <a:spLocks noGrp="1"/>
          </p:cNvSpPr>
          <p:nvPr>
            <p:ph type="body" sz="quarter" idx="12"/>
          </p:nvPr>
        </p:nvSpPr>
        <p:spPr>
          <a:xfrm>
            <a:off x="74341" y="89867"/>
            <a:ext cx="802888" cy="802231"/>
          </a:xfrm>
        </p:spPr>
        <p:txBody>
          <a:bodyPr/>
          <a:lstStyle/>
          <a:p>
            <a:r>
              <a:rPr lang="fr-FR" sz="4400" dirty="0"/>
              <a:t>3|</a:t>
            </a:r>
          </a:p>
        </p:txBody>
      </p:sp>
      <p:sp>
        <p:nvSpPr>
          <p:cNvPr id="5" name="Espace réservé du texte 3">
            <a:extLst>
              <a:ext uri="{FF2B5EF4-FFF2-40B4-BE49-F238E27FC236}">
                <a16:creationId xmlns:a16="http://schemas.microsoft.com/office/drawing/2014/main" id="{7929A3CA-B5FB-4B77-B765-A435D8E5D0F8}"/>
              </a:ext>
            </a:extLst>
          </p:cNvPr>
          <p:cNvSpPr>
            <a:spLocks noGrp="1"/>
          </p:cNvSpPr>
          <p:nvPr>
            <p:ph type="body" sz="quarter" idx="15"/>
          </p:nvPr>
        </p:nvSpPr>
        <p:spPr>
          <a:xfrm>
            <a:off x="704671" y="114729"/>
            <a:ext cx="5160869" cy="891440"/>
          </a:xfrm>
        </p:spPr>
        <p:txBody>
          <a:bodyPr/>
          <a:lstStyle/>
          <a:p>
            <a:pPr algn="ctr"/>
            <a:r>
              <a:rPr lang="fr-FR" sz="4400" dirty="0"/>
              <a:t>Basic Components</a:t>
            </a:r>
          </a:p>
          <a:p>
            <a:endParaRPr lang="fr-FR" dirty="0"/>
          </a:p>
        </p:txBody>
      </p:sp>
      <p:sp>
        <p:nvSpPr>
          <p:cNvPr id="6" name="Titre 1">
            <a:extLst>
              <a:ext uri="{FF2B5EF4-FFF2-40B4-BE49-F238E27FC236}">
                <a16:creationId xmlns:a16="http://schemas.microsoft.com/office/drawing/2014/main" id="{7789980B-F649-4699-86A2-01C0B3BA018C}"/>
              </a:ext>
            </a:extLst>
          </p:cNvPr>
          <p:cNvSpPr>
            <a:spLocks noGrp="1"/>
          </p:cNvSpPr>
          <p:nvPr>
            <p:ph type="title"/>
          </p:nvPr>
        </p:nvSpPr>
        <p:spPr>
          <a:xfrm>
            <a:off x="2698012" y="892098"/>
            <a:ext cx="3747973" cy="814481"/>
          </a:xfrm>
        </p:spPr>
        <p:txBody>
          <a:bodyPr/>
          <a:lstStyle/>
          <a:p>
            <a:pPr algn="ctr"/>
            <a:r>
              <a:rPr lang="fr-FR" sz="3200" dirty="0">
                <a:latin typeface="Helvetica" panose="020B0604020202020204" pitchFamily="34" charset="0"/>
                <a:cs typeface="Helvetica" panose="020B0604020202020204" pitchFamily="34" charset="0"/>
              </a:rPr>
              <a:t>Relay</a:t>
            </a:r>
          </a:p>
        </p:txBody>
      </p:sp>
    </p:spTree>
    <p:extLst>
      <p:ext uri="{BB962C8B-B14F-4D97-AF65-F5344CB8AC3E}">
        <p14:creationId xmlns:p14="http://schemas.microsoft.com/office/powerpoint/2010/main" val="1363938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034489" cy="891440"/>
          </a:xfrm>
        </p:spPr>
        <p:txBody>
          <a:bodyPr/>
          <a:lstStyle/>
          <a:p>
            <a:pPr algn="ctr"/>
            <a:r>
              <a:rPr lang="fr-FR" sz="4400" dirty="0"/>
              <a:t>Basic Components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169774" y="892098"/>
            <a:ext cx="3576057" cy="402187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Relays</a:t>
            </a:r>
            <a:r>
              <a:rPr lang="en-US" dirty="0">
                <a:latin typeface="Helvetica" panose="020B0604020202020204" pitchFamily="34" charset="0"/>
                <a:cs typeface="Helvetica" panose="020B0604020202020204" pitchFamily="34" charset="0"/>
              </a:rPr>
              <a:t> are electrically actuated switches. The three basic kinds of relays include mechanical relays, reed relays, and solid- state relays. For mechanical relay, a current sent through a coil magnet acts to pull a flexible spring who move from one switch contact to another. Reed relays consist of a pair of reeds (thin, flexible metal strips) that spring together whenever a current is sent through an encapsulating wire coil. A solid-state relay is a device that can be made to switch states by applying external voltages across n- type and p- type </a:t>
            </a:r>
            <a:r>
              <a:rPr lang="en-US" dirty="0" err="1">
                <a:latin typeface="Helvetica" panose="020B0604020202020204" pitchFamily="34" charset="0"/>
                <a:cs typeface="Helvetica" panose="020B0604020202020204" pitchFamily="34" charset="0"/>
              </a:rPr>
              <a:t>semiconductive</a:t>
            </a:r>
            <a:r>
              <a:rPr lang="en-US" dirty="0">
                <a:latin typeface="Helvetica" panose="020B0604020202020204" pitchFamily="34" charset="0"/>
                <a:cs typeface="Helvetica" panose="020B0604020202020204" pitchFamily="34" charset="0"/>
              </a:rPr>
              <a:t> junctions</a:t>
            </a:r>
          </a:p>
          <a:p>
            <a:endParaRPr lang="en-US" dirty="0">
              <a:solidFill>
                <a:schemeClr val="accent2"/>
              </a:solidFill>
              <a:latin typeface="Helvetica" panose="020B0604020202020204" pitchFamily="34" charset="0"/>
              <a:cs typeface="Helvetica" panose="020B0604020202020204" pitchFamily="34" charset="0"/>
            </a:endParaRPr>
          </a:p>
          <a:p>
            <a:r>
              <a:rPr lang="en-US" dirty="0">
                <a:solidFill>
                  <a:schemeClr val="accent2"/>
                </a:solidFill>
                <a:latin typeface="Helvetica" panose="020B0604020202020204" pitchFamily="34" charset="0"/>
                <a:cs typeface="Helvetica" panose="020B0604020202020204" pitchFamily="34" charset="0"/>
              </a:rPr>
              <a:t>Before a relay, its is advised to put a component to avoid current spike</a:t>
            </a:r>
            <a:endParaRPr lang="fr-FR" dirty="0">
              <a:solidFill>
                <a:schemeClr val="accent2"/>
              </a:solidFill>
              <a:latin typeface="Helvetica" panose="020B0604020202020204" pitchFamily="34" charset="0"/>
              <a:cs typeface="Helvetica" panose="020B0604020202020204" pitchFamily="34" charset="0"/>
            </a:endParaRPr>
          </a:p>
        </p:txBody>
      </p:sp>
      <p:pic>
        <p:nvPicPr>
          <p:cNvPr id="6" name="Image 5" descr="Une image contenant carte, texte&#10;&#10;Description générée automatiquement">
            <a:extLst>
              <a:ext uri="{FF2B5EF4-FFF2-40B4-BE49-F238E27FC236}">
                <a16:creationId xmlns:a16="http://schemas.microsoft.com/office/drawing/2014/main" id="{ABB4303D-5EE2-4766-95CE-BE85E3496DAE}"/>
              </a:ext>
            </a:extLst>
          </p:cNvPr>
          <p:cNvPicPr>
            <a:picLocks noChangeAspect="1"/>
          </p:cNvPicPr>
          <p:nvPr/>
        </p:nvPicPr>
        <p:blipFill rotWithShape="1">
          <a:blip r:embed="rId2"/>
          <a:srcRect r="5739"/>
          <a:stretch/>
        </p:blipFill>
        <p:spPr>
          <a:xfrm>
            <a:off x="3843454" y="2896628"/>
            <a:ext cx="4148254" cy="2132143"/>
          </a:xfrm>
          <a:prstGeom prst="rect">
            <a:avLst/>
          </a:prstGeom>
        </p:spPr>
      </p:pic>
      <p:pic>
        <p:nvPicPr>
          <p:cNvPr id="8" name="Image 7" descr="Une image contenant horloge&#10;&#10;Description générée automatiquement">
            <a:extLst>
              <a:ext uri="{FF2B5EF4-FFF2-40B4-BE49-F238E27FC236}">
                <a16:creationId xmlns:a16="http://schemas.microsoft.com/office/drawing/2014/main" id="{3034B0DC-1D17-4AD9-B0D2-C97783491B30}"/>
              </a:ext>
            </a:extLst>
          </p:cNvPr>
          <p:cNvPicPr>
            <a:picLocks noChangeAspect="1"/>
          </p:cNvPicPr>
          <p:nvPr/>
        </p:nvPicPr>
        <p:blipFill rotWithShape="1">
          <a:blip r:embed="rId3"/>
          <a:srcRect l="6131" r="3033"/>
          <a:stretch/>
        </p:blipFill>
        <p:spPr>
          <a:xfrm>
            <a:off x="6561220" y="601162"/>
            <a:ext cx="1430487" cy="2223814"/>
          </a:xfrm>
          <a:prstGeom prst="rect">
            <a:avLst/>
          </a:prstGeom>
        </p:spPr>
      </p:pic>
    </p:spTree>
    <p:extLst>
      <p:ext uri="{BB962C8B-B14F-4D97-AF65-F5344CB8AC3E}">
        <p14:creationId xmlns:p14="http://schemas.microsoft.com/office/powerpoint/2010/main" val="2268954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883486" y="526021"/>
            <a:ext cx="5377028"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fr-FR" sz="4400" dirty="0" err="1"/>
              <a:t>Oscillators</a:t>
            </a:r>
            <a:r>
              <a:rPr lang="fr-FR" sz="4400" dirty="0"/>
              <a:t> </a:t>
            </a:r>
            <a:r>
              <a:rPr lang="fr-FR" sz="4400" dirty="0" err="1"/>
              <a:t>Systems</a:t>
            </a:r>
            <a:endParaRPr lang="fr-FR" sz="4400" dirty="0"/>
          </a:p>
          <a:p>
            <a:endParaRPr lang="fr-FR" dirty="0"/>
          </a:p>
        </p:txBody>
      </p:sp>
      <p:pic>
        <p:nvPicPr>
          <p:cNvPr id="23554" name="Picture 2" descr="DIY Audio Noise Limiter – TRENDONIX Blog">
            <a:extLst>
              <a:ext uri="{FF2B5EF4-FFF2-40B4-BE49-F238E27FC236}">
                <a16:creationId xmlns:a16="http://schemas.microsoft.com/office/drawing/2014/main" id="{0B6B231B-ABD4-4910-A152-2C802FE7F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258" y="1417461"/>
            <a:ext cx="5711484" cy="321271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764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1" y="547123"/>
            <a:ext cx="5361718"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fr-FR" sz="4400" dirty="0" err="1"/>
              <a:t>Oscillators</a:t>
            </a:r>
            <a:r>
              <a:rPr lang="fr-FR" sz="4400" dirty="0"/>
              <a:t> </a:t>
            </a:r>
            <a:r>
              <a:rPr lang="fr-FR" sz="4400" dirty="0" err="1"/>
              <a:t>Systems</a:t>
            </a:r>
            <a:endParaRPr lang="fr-FR" sz="4400" dirty="0"/>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latin typeface="Helvetica" panose="020B0604020202020204" pitchFamily="34" charset="0"/>
                <a:cs typeface="Helvetica" panose="020B0604020202020204" pitchFamily="34" charset="0"/>
              </a:rPr>
              <a:t>RLC circuit</a:t>
            </a:r>
          </a:p>
          <a:p>
            <a:endParaRPr lang="fr-FR" sz="2800" dirty="0">
              <a:solidFill>
                <a:schemeClr val="tx1">
                  <a:lumMod val="85000"/>
                </a:schemeClr>
              </a:solidFill>
              <a:latin typeface="Helvetica" panose="020B0604020202020204" pitchFamily="34" charset="0"/>
              <a:cs typeface="Helvetica" panose="020B0604020202020204" pitchFamily="34" charset="0"/>
            </a:endParaRPr>
          </a:p>
          <a:p>
            <a:pPr marL="457200" indent="-457200">
              <a:buClr>
                <a:schemeClr val="tx1"/>
              </a:buClr>
              <a:buFont typeface="Arial" panose="020B0604020202020204" pitchFamily="34" charset="0"/>
              <a:buChar char="•"/>
            </a:pPr>
            <a:r>
              <a:rPr lang="fr-FR" sz="2800" dirty="0">
                <a:latin typeface="Helvetica" panose="020B0604020202020204" pitchFamily="34" charset="0"/>
                <a:cs typeface="Helvetica" panose="020B0604020202020204" pitchFamily="34" charset="0"/>
              </a:rPr>
              <a:t>RLC applications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7" name="Picture 2" descr="DIY Audio Noise Limiter – TRENDONIX Blog">
            <a:extLst>
              <a:ext uri="{FF2B5EF4-FFF2-40B4-BE49-F238E27FC236}">
                <a16:creationId xmlns:a16="http://schemas.microsoft.com/office/drawing/2014/main" id="{C6F128C7-B872-49E7-AA2F-208FA7FB1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126" y="1644315"/>
            <a:ext cx="4323873" cy="243217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701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pic>
        <p:nvPicPr>
          <p:cNvPr id="11" name="Picture 8" descr="Recouvrement des orbitales atomiques">
            <a:extLst>
              <a:ext uri="{FF2B5EF4-FFF2-40B4-BE49-F238E27FC236}">
                <a16:creationId xmlns:a16="http://schemas.microsoft.com/office/drawing/2014/main" id="{DF22081F-8135-4C5E-90B9-E5797DB7B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678" y="1377524"/>
            <a:ext cx="3340491" cy="2388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Espace réservé du texte 2">
            <a:extLst>
              <a:ext uri="{FF2B5EF4-FFF2-40B4-BE49-F238E27FC236}">
                <a16:creationId xmlns:a16="http://schemas.microsoft.com/office/drawing/2014/main" id="{AFD47443-F987-44EF-B470-D31E694D9B84}"/>
              </a:ext>
            </a:extLst>
          </p:cNvPr>
          <p:cNvSpPr txBox="1">
            <a:spLocks/>
          </p:cNvSpPr>
          <p:nvPr/>
        </p:nvSpPr>
        <p:spPr>
          <a:xfrm>
            <a:off x="318504" y="1553737"/>
            <a:ext cx="3956316" cy="334592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Definitions :</a:t>
            </a:r>
            <a:endParaRPr lang="en-GB" sz="1800"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 valence </a:t>
            </a:r>
            <a:r>
              <a:rPr lang="en-GB" dirty="0">
                <a:latin typeface="Helvetica" panose="020B0604020202020204" pitchFamily="34" charset="0"/>
                <a:cs typeface="Helvetica" panose="020B0604020202020204" pitchFamily="34" charset="0"/>
              </a:rPr>
              <a:t>layer is the last layer with electron on it.</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A covalence link </a:t>
            </a:r>
            <a:r>
              <a:rPr lang="en-GB" dirty="0">
                <a:latin typeface="Helvetica" panose="020B0604020202020204" pitchFamily="34" charset="0"/>
                <a:cs typeface="Helvetica" panose="020B0604020202020204" pitchFamily="34" charset="0"/>
              </a:rPr>
              <a:t>is when an electron from a valence layer is shared with another atom.</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The electricity </a:t>
            </a:r>
            <a:r>
              <a:rPr lang="en-GB" dirty="0">
                <a:latin typeface="Helvetica" panose="020B0604020202020204" pitchFamily="34" charset="0"/>
                <a:cs typeface="Helvetica" panose="020B0604020202020204" pitchFamily="34" charset="0"/>
              </a:rPr>
              <a:t>is the ability of the electron to move from an atom to another. The balance in electric load is possible because of the covalence link.</a:t>
            </a:r>
          </a:p>
        </p:txBody>
      </p:sp>
      <p:sp>
        <p:nvSpPr>
          <p:cNvPr id="7" name="Titre 1">
            <a:extLst>
              <a:ext uri="{FF2B5EF4-FFF2-40B4-BE49-F238E27FC236}">
                <a16:creationId xmlns:a16="http://schemas.microsoft.com/office/drawing/2014/main" id="{C636A5E4-F944-46D8-AA3C-9BBDBA60C535}"/>
              </a:ext>
            </a:extLst>
          </p:cNvPr>
          <p:cNvSpPr>
            <a:spLocks noGrp="1"/>
          </p:cNvSpPr>
          <p:nvPr>
            <p:ph type="title"/>
          </p:nvPr>
        </p:nvSpPr>
        <p:spPr>
          <a:xfrm>
            <a:off x="318506" y="916961"/>
            <a:ext cx="2833572" cy="592172"/>
          </a:xfrm>
        </p:spPr>
        <p:txBody>
          <a:bodyPr/>
          <a:lstStyle/>
          <a:p>
            <a:r>
              <a:rPr lang="fr-FR" sz="2400" dirty="0" err="1">
                <a:solidFill>
                  <a:schemeClr val="tx1">
                    <a:lumMod val="75000"/>
                  </a:schemeClr>
                </a:solidFill>
                <a:latin typeface="Helvetica" panose="020B0604020202020204" pitchFamily="34" charset="0"/>
                <a:cs typeface="Helvetica" panose="020B0604020202020204" pitchFamily="34" charset="0"/>
              </a:rPr>
              <a:t>Atoms</a:t>
            </a:r>
            <a:r>
              <a:rPr lang="fr-FR" sz="2400" dirty="0">
                <a:solidFill>
                  <a:schemeClr val="tx1">
                    <a:lumMod val="75000"/>
                  </a:schemeClr>
                </a:solidFill>
                <a:latin typeface="Helvetica" panose="020B0604020202020204" pitchFamily="34" charset="0"/>
                <a:cs typeface="Helvetica" panose="020B0604020202020204" pitchFamily="34" charset="0"/>
              </a:rPr>
              <a:t> &amp; </a:t>
            </a:r>
            <a:r>
              <a:rPr lang="fr-FR" sz="2400" dirty="0" err="1">
                <a:solidFill>
                  <a:schemeClr val="tx1">
                    <a:lumMod val="75000"/>
                  </a:schemeClr>
                </a:solidFill>
                <a:latin typeface="Helvetica" panose="020B0604020202020204" pitchFamily="34" charset="0"/>
                <a:cs typeface="Helvetica" panose="020B0604020202020204" pitchFamily="34" charset="0"/>
              </a:rPr>
              <a:t>molecules</a:t>
            </a:r>
            <a:endParaRPr lang="fr-FR" sz="2400" dirty="0">
              <a:solidFill>
                <a:schemeClr val="tx1">
                  <a:lumMod val="7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262923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4|</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5511644" cy="891440"/>
          </a:xfrm>
        </p:spPr>
        <p:txBody>
          <a:bodyPr/>
          <a:lstStyle/>
          <a:p>
            <a:pPr algn="ctr"/>
            <a:r>
              <a:rPr lang="fr-FR" sz="4400" dirty="0" err="1"/>
              <a:t>Oscillators</a:t>
            </a:r>
            <a:r>
              <a:rPr lang="fr-FR" sz="4400" dirty="0"/>
              <a:t> </a:t>
            </a:r>
            <a:r>
              <a:rPr lang="fr-FR" sz="4400" dirty="0" err="1"/>
              <a:t>Systems</a:t>
            </a:r>
            <a:endParaRPr lang="fr-FR" sz="4400" dirty="0"/>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800" dirty="0">
                <a:solidFill>
                  <a:schemeClr val="tx1">
                    <a:lumMod val="85000"/>
                  </a:schemeClr>
                </a:solidFill>
                <a:latin typeface="Helvetica" panose="020B0604020202020204" pitchFamily="34" charset="0"/>
                <a:cs typeface="Helvetica" panose="020B0604020202020204" pitchFamily="34" charset="0"/>
              </a:rPr>
              <a:t>RLC circuit</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Reactance</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Impedance</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RLC resonance frequency</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RLC phase diagram</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RLC parallel</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Oscillator circuit</a:t>
            </a:r>
          </a:p>
        </p:txBody>
      </p:sp>
      <p:pic>
        <p:nvPicPr>
          <p:cNvPr id="6" name="Picture 2" descr="DIY Audio Noise Limiter – TRENDONIX Blog">
            <a:extLst>
              <a:ext uri="{FF2B5EF4-FFF2-40B4-BE49-F238E27FC236}">
                <a16:creationId xmlns:a16="http://schemas.microsoft.com/office/drawing/2014/main" id="{AD49FD10-1A15-4794-BEC9-42D6C8187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126" y="1644315"/>
            <a:ext cx="4323873" cy="243217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082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4|</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pPr algn="ctr"/>
            <a:r>
              <a:rPr lang="fr-FR" sz="4400" dirty="0" err="1"/>
              <a:t>Oscillators</a:t>
            </a:r>
            <a:r>
              <a:rPr lang="fr-FR" sz="4400" dirty="0"/>
              <a:t> </a:t>
            </a:r>
            <a:r>
              <a:rPr lang="fr-FR" sz="4400" dirty="0" err="1"/>
              <a:t>Systems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Reactance</a:t>
            </a:r>
            <a:r>
              <a:rPr lang="en-US" dirty="0">
                <a:latin typeface="Helvetica" panose="020B0604020202020204" pitchFamily="34" charset="0"/>
                <a:cs typeface="Helvetica" panose="020B0604020202020204" pitchFamily="34" charset="0"/>
              </a:rPr>
              <a:t> is an imaginary equivalent of resistance for capacitor and inductor. The reactance is noted X, and considering his value, the circuit has different resistance type :</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X &gt; 0 = inductive</a:t>
            </a:r>
          </a:p>
          <a:p>
            <a:r>
              <a:rPr lang="en-US" dirty="0">
                <a:latin typeface="Helvetica" panose="020B0604020202020204" pitchFamily="34" charset="0"/>
                <a:cs typeface="Helvetica" panose="020B0604020202020204" pitchFamily="34" charset="0"/>
              </a:rPr>
              <a:t>X = 0 = resistive</a:t>
            </a:r>
          </a:p>
          <a:p>
            <a:r>
              <a:rPr lang="en-US" dirty="0">
                <a:latin typeface="Helvetica" panose="020B0604020202020204" pitchFamily="34" charset="0"/>
                <a:cs typeface="Helvetica" panose="020B0604020202020204" pitchFamily="34" charset="0"/>
              </a:rPr>
              <a:t>X &lt; 0 = capacitive</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BB68B4E6-0388-4134-AE31-92A83553103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Definition</a:t>
            </a:r>
          </a:p>
        </p:txBody>
      </p:sp>
      <p:pic>
        <p:nvPicPr>
          <p:cNvPr id="6" name="Image 5" descr="Une image contenant texte&#10;&#10;Description générée automatiquement">
            <a:extLst>
              <a:ext uri="{FF2B5EF4-FFF2-40B4-BE49-F238E27FC236}">
                <a16:creationId xmlns:a16="http://schemas.microsoft.com/office/drawing/2014/main" id="{F7FC99F9-A166-46F3-9596-5BF1038B816A}"/>
              </a:ext>
            </a:extLst>
          </p:cNvPr>
          <p:cNvPicPr>
            <a:picLocks noChangeAspect="1"/>
          </p:cNvPicPr>
          <p:nvPr/>
        </p:nvPicPr>
        <p:blipFill>
          <a:blip r:embed="rId2"/>
          <a:stretch>
            <a:fillRect/>
          </a:stretch>
        </p:blipFill>
        <p:spPr>
          <a:xfrm>
            <a:off x="4031782" y="3185532"/>
            <a:ext cx="2636520" cy="134874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E96913FF-6893-4F76-AD15-0C5C53D46A5C}"/>
              </a:ext>
            </a:extLst>
          </p:cNvPr>
          <p:cNvPicPr>
            <a:picLocks noChangeAspect="1"/>
          </p:cNvPicPr>
          <p:nvPr/>
        </p:nvPicPr>
        <p:blipFill>
          <a:blip r:embed="rId3"/>
          <a:stretch>
            <a:fillRect/>
          </a:stretch>
        </p:blipFill>
        <p:spPr>
          <a:xfrm>
            <a:off x="4031782" y="1318434"/>
            <a:ext cx="2636520" cy="1691839"/>
          </a:xfrm>
          <a:prstGeom prst="rect">
            <a:avLst/>
          </a:prstGeom>
        </p:spPr>
      </p:pic>
    </p:spTree>
    <p:extLst>
      <p:ext uri="{BB962C8B-B14F-4D97-AF65-F5344CB8AC3E}">
        <p14:creationId xmlns:p14="http://schemas.microsoft.com/office/powerpoint/2010/main" val="35653549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4|</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pPr algn="ctr"/>
            <a:r>
              <a:rPr lang="fr-FR" sz="4400" dirty="0" err="1"/>
              <a:t>Oscillators</a:t>
            </a:r>
            <a:r>
              <a:rPr lang="fr-FR" sz="4400" dirty="0"/>
              <a:t> </a:t>
            </a:r>
            <a:r>
              <a:rPr lang="fr-FR" sz="4400" dirty="0" err="1"/>
              <a:t>Systems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09133"/>
            <a:ext cx="4355551"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The impedance </a:t>
            </a:r>
            <a:r>
              <a:rPr lang="en-US" dirty="0">
                <a:latin typeface="Helvetica" panose="020B0604020202020204" pitchFamily="34" charset="0"/>
                <a:cs typeface="Helvetica" panose="020B0604020202020204" pitchFamily="34" charset="0"/>
              </a:rPr>
              <a:t>is the measure of the opposition of a circuit to a sinusoidal signal. It is a generalization of the Ohm law for sinusoidal signals.</a:t>
            </a:r>
          </a:p>
          <a:p>
            <a:endParaRPr lang="en-US"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The admittance </a:t>
            </a:r>
            <a:r>
              <a:rPr lang="en-US" dirty="0">
                <a:latin typeface="Helvetica" panose="020B0604020202020204" pitchFamily="34" charset="0"/>
                <a:cs typeface="Helvetica" panose="020B0604020202020204" pitchFamily="34" charset="0"/>
              </a:rPr>
              <a:t>Y is the inverse of the impedance Z</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Z = R + </a:t>
            </a:r>
            <a:r>
              <a:rPr lang="en-US" dirty="0" err="1">
                <a:latin typeface="Helvetica" panose="020B0604020202020204" pitchFamily="34" charset="0"/>
                <a:cs typeface="Helvetica" panose="020B0604020202020204" pitchFamily="34" charset="0"/>
              </a:rPr>
              <a:t>jX</a:t>
            </a:r>
            <a:r>
              <a:rPr lang="en-US" dirty="0">
                <a:latin typeface="Helvetica" panose="020B0604020202020204" pitchFamily="34" charset="0"/>
                <a:cs typeface="Helvetica" panose="020B0604020202020204" pitchFamily="34" charset="0"/>
              </a:rPr>
              <a:t> = root(R² +(XL – XC)</a:t>
            </a:r>
          </a:p>
          <a:p>
            <a:r>
              <a:rPr lang="en-US" dirty="0">
                <a:latin typeface="Helvetica" panose="020B0604020202020204" pitchFamily="34" charset="0"/>
                <a:cs typeface="Helvetica" panose="020B0604020202020204" pitchFamily="34" charset="0"/>
              </a:rPr>
              <a:t>Y = 1/Z</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Z = impedance in Ohm</a:t>
            </a:r>
          </a:p>
          <a:p>
            <a:r>
              <a:rPr lang="en-US" dirty="0">
                <a:latin typeface="Helvetica" panose="020B0604020202020204" pitchFamily="34" charset="0"/>
                <a:cs typeface="Helvetica" panose="020B0604020202020204" pitchFamily="34" charset="0"/>
              </a:rPr>
              <a:t>R = resistance in Ohm</a:t>
            </a:r>
          </a:p>
          <a:p>
            <a:r>
              <a:rPr lang="en-US" dirty="0">
                <a:latin typeface="Helvetica" panose="020B0604020202020204" pitchFamily="34" charset="0"/>
                <a:cs typeface="Helvetica" panose="020B0604020202020204" pitchFamily="34" charset="0"/>
              </a:rPr>
              <a:t>X = reactance</a:t>
            </a:r>
          </a:p>
          <a:p>
            <a:r>
              <a:rPr lang="en-US" dirty="0">
                <a:latin typeface="Helvetica" panose="020B0604020202020204" pitchFamily="34" charset="0"/>
                <a:cs typeface="Helvetica" panose="020B0604020202020204" pitchFamily="34" charset="0"/>
              </a:rPr>
              <a:t>Y = admittance</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BB68B4E6-0388-4134-AE31-92A83553103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Impedance</a:t>
            </a:r>
          </a:p>
        </p:txBody>
      </p:sp>
      <p:pic>
        <p:nvPicPr>
          <p:cNvPr id="1026" name="Picture 2">
            <a:extLst>
              <a:ext uri="{FF2B5EF4-FFF2-40B4-BE49-F238E27FC236}">
                <a16:creationId xmlns:a16="http://schemas.microsoft.com/office/drawing/2014/main" id="{30E7853F-1DA5-47D7-8605-38B3AE667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6521" y="1213047"/>
            <a:ext cx="3638974" cy="989346"/>
          </a:xfrm>
          <a:prstGeom prst="rect">
            <a:avLst/>
          </a:prstGeom>
          <a:solidFill>
            <a:schemeClr val="tx1"/>
          </a:solidFill>
        </p:spPr>
      </p:pic>
      <p:pic>
        <p:nvPicPr>
          <p:cNvPr id="1028" name="Picture 4">
            <a:extLst>
              <a:ext uri="{FF2B5EF4-FFF2-40B4-BE49-F238E27FC236}">
                <a16:creationId xmlns:a16="http://schemas.microsoft.com/office/drawing/2014/main" id="{AB285C8F-50E4-422A-9664-44D887A7D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521" y="2409271"/>
            <a:ext cx="3323816" cy="1589200"/>
          </a:xfrm>
          <a:prstGeom prst="rect">
            <a:avLst/>
          </a:prstGeom>
          <a:solidFill>
            <a:schemeClr val="tx1"/>
          </a:solidFill>
        </p:spPr>
      </p:pic>
    </p:spTree>
    <p:extLst>
      <p:ext uri="{BB962C8B-B14F-4D97-AF65-F5344CB8AC3E}">
        <p14:creationId xmlns:p14="http://schemas.microsoft.com/office/powerpoint/2010/main" val="3363568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4|</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pPr algn="ctr"/>
            <a:r>
              <a:rPr lang="fr-FR" sz="4400" dirty="0" err="1"/>
              <a:t>Oscillators</a:t>
            </a:r>
            <a:r>
              <a:rPr lang="fr-FR" sz="4400" dirty="0"/>
              <a:t> </a:t>
            </a:r>
            <a:r>
              <a:rPr lang="fr-FR" sz="4400" dirty="0" err="1"/>
              <a:t>Systems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Resonance frequency </a:t>
            </a:r>
            <a:r>
              <a:rPr lang="en-US" dirty="0">
                <a:latin typeface="Helvetica" panose="020B0604020202020204" pitchFamily="34" charset="0"/>
                <a:cs typeface="Helvetica" panose="020B0604020202020204" pitchFamily="34" charset="0"/>
              </a:rPr>
              <a:t>in RLC is the frequency when the inductance and capacitance annulate each others. At this moment, the circuit become only resistive</a:t>
            </a:r>
          </a:p>
          <a:p>
            <a:endParaRPr lang="en-US" dirty="0">
              <a:latin typeface="Helvetica" panose="020B0604020202020204" pitchFamily="34" charset="0"/>
              <a:cs typeface="Helvetica" panose="020B0604020202020204" pitchFamily="34" charset="0"/>
            </a:endParaRPr>
          </a:p>
          <a:p>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BB68B4E6-0388-4134-AE31-92A83553103F}"/>
              </a:ext>
            </a:extLst>
          </p:cNvPr>
          <p:cNvSpPr txBox="1">
            <a:spLocks/>
          </p:cNvSpPr>
          <p:nvPr/>
        </p:nvSpPr>
        <p:spPr>
          <a:xfrm>
            <a:off x="318504" y="916961"/>
            <a:ext cx="3996821"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RLC resonance frequency</a:t>
            </a:r>
          </a:p>
        </p:txBody>
      </p:sp>
      <p:pic>
        <p:nvPicPr>
          <p:cNvPr id="6" name="Image 5" descr="Une image contenant objet, horloge&#10;&#10;Description générée automatiquement">
            <a:extLst>
              <a:ext uri="{FF2B5EF4-FFF2-40B4-BE49-F238E27FC236}">
                <a16:creationId xmlns:a16="http://schemas.microsoft.com/office/drawing/2014/main" id="{75370BDA-75E0-4147-BF12-2807B7B1FC7F}"/>
              </a:ext>
            </a:extLst>
          </p:cNvPr>
          <p:cNvPicPr>
            <a:picLocks noChangeAspect="1"/>
          </p:cNvPicPr>
          <p:nvPr/>
        </p:nvPicPr>
        <p:blipFill>
          <a:blip r:embed="rId2"/>
          <a:stretch>
            <a:fillRect/>
          </a:stretch>
        </p:blipFill>
        <p:spPr>
          <a:xfrm>
            <a:off x="318505" y="3601699"/>
            <a:ext cx="1287780" cy="624840"/>
          </a:xfrm>
          <a:prstGeom prst="rect">
            <a:avLst/>
          </a:prstGeom>
        </p:spPr>
      </p:pic>
      <p:pic>
        <p:nvPicPr>
          <p:cNvPr id="9" name="Image 8">
            <a:extLst>
              <a:ext uri="{FF2B5EF4-FFF2-40B4-BE49-F238E27FC236}">
                <a16:creationId xmlns:a16="http://schemas.microsoft.com/office/drawing/2014/main" id="{59E2BC3C-F01F-4DD7-AAE8-7A053AF7106F}"/>
              </a:ext>
            </a:extLst>
          </p:cNvPr>
          <p:cNvPicPr>
            <a:picLocks noChangeAspect="1"/>
          </p:cNvPicPr>
          <p:nvPr/>
        </p:nvPicPr>
        <p:blipFill>
          <a:blip r:embed="rId3"/>
          <a:stretch>
            <a:fillRect/>
          </a:stretch>
        </p:blipFill>
        <p:spPr>
          <a:xfrm>
            <a:off x="3891254" y="1535085"/>
            <a:ext cx="3800935" cy="2423415"/>
          </a:xfrm>
          <a:prstGeom prst="rect">
            <a:avLst/>
          </a:prstGeom>
        </p:spPr>
      </p:pic>
    </p:spTree>
    <p:extLst>
      <p:ext uri="{BB962C8B-B14F-4D97-AF65-F5344CB8AC3E}">
        <p14:creationId xmlns:p14="http://schemas.microsoft.com/office/powerpoint/2010/main" val="37569700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4|</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pPr algn="ctr"/>
            <a:r>
              <a:rPr lang="fr-FR" sz="4400" dirty="0" err="1"/>
              <a:t>Oscillators</a:t>
            </a:r>
            <a:r>
              <a:rPr lang="fr-FR" sz="4400" dirty="0"/>
              <a:t> </a:t>
            </a:r>
            <a:r>
              <a:rPr lang="fr-FR" sz="4400" dirty="0" err="1"/>
              <a:t>Systems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The Fresnel representation </a:t>
            </a:r>
            <a:r>
              <a:rPr lang="en-US" dirty="0">
                <a:latin typeface="Helvetica" panose="020B0604020202020204" pitchFamily="34" charset="0"/>
                <a:cs typeface="Helvetica" panose="020B0604020202020204" pitchFamily="34" charset="0"/>
              </a:rPr>
              <a:t>or Fresnel diagram is a graphical tool for adding, subtracting, deriving and integrating sinusoidal functions of the same frequency.</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BB68B4E6-0388-4134-AE31-92A83553103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RLC phase diagram</a:t>
            </a:r>
          </a:p>
        </p:txBody>
      </p:sp>
      <p:pic>
        <p:nvPicPr>
          <p:cNvPr id="6" name="Image 5">
            <a:extLst>
              <a:ext uri="{FF2B5EF4-FFF2-40B4-BE49-F238E27FC236}">
                <a16:creationId xmlns:a16="http://schemas.microsoft.com/office/drawing/2014/main" id="{1FDBBEAD-D22E-4039-9B62-2CA190AF61DA}"/>
              </a:ext>
            </a:extLst>
          </p:cNvPr>
          <p:cNvPicPr>
            <a:picLocks noChangeAspect="1"/>
          </p:cNvPicPr>
          <p:nvPr/>
        </p:nvPicPr>
        <p:blipFill>
          <a:blip r:embed="rId2"/>
          <a:stretch>
            <a:fillRect/>
          </a:stretch>
        </p:blipFill>
        <p:spPr>
          <a:xfrm>
            <a:off x="3845333" y="1127435"/>
            <a:ext cx="4441859" cy="2888629"/>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F7BF3A80-F83D-42B9-8D8C-A2251C552381}"/>
              </a:ext>
            </a:extLst>
          </p:cNvPr>
          <p:cNvPicPr>
            <a:picLocks noChangeAspect="1"/>
          </p:cNvPicPr>
          <p:nvPr/>
        </p:nvPicPr>
        <p:blipFill>
          <a:blip r:embed="rId3"/>
          <a:stretch>
            <a:fillRect/>
          </a:stretch>
        </p:blipFill>
        <p:spPr>
          <a:xfrm>
            <a:off x="318504" y="3850105"/>
            <a:ext cx="2182521" cy="813659"/>
          </a:xfrm>
          <a:prstGeom prst="rect">
            <a:avLst/>
          </a:prstGeom>
        </p:spPr>
      </p:pic>
    </p:spTree>
    <p:extLst>
      <p:ext uri="{BB962C8B-B14F-4D97-AF65-F5344CB8AC3E}">
        <p14:creationId xmlns:p14="http://schemas.microsoft.com/office/powerpoint/2010/main" val="3366328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4|</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pPr algn="ctr"/>
            <a:r>
              <a:rPr lang="fr-FR" sz="4400" dirty="0" err="1"/>
              <a:t>Oscillators</a:t>
            </a:r>
            <a:r>
              <a:rPr lang="fr-FR" sz="4400" dirty="0"/>
              <a:t> </a:t>
            </a:r>
            <a:r>
              <a:rPr lang="fr-FR" sz="4400" dirty="0" err="1"/>
              <a:t>Systems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Exercise :</a:t>
            </a:r>
          </a:p>
          <a:p>
            <a:r>
              <a:rPr lang="en-GB" dirty="0">
                <a:latin typeface="Helvetica" panose="020B0604020202020204" pitchFamily="34" charset="0"/>
                <a:cs typeface="Helvetica" panose="020B0604020202020204" pitchFamily="34" charset="0"/>
              </a:rPr>
              <a:t>1) Find </a:t>
            </a:r>
            <a:r>
              <a:rPr lang="en-GB" dirty="0" err="1">
                <a:latin typeface="Helvetica" panose="020B0604020202020204" pitchFamily="34" charset="0"/>
                <a:cs typeface="Helvetica" panose="020B0604020202020204" pitchFamily="34" charset="0"/>
              </a:rPr>
              <a:t>Xc</a:t>
            </a:r>
            <a:r>
              <a:rPr lang="en-GB" dirty="0">
                <a:latin typeface="Helvetica" panose="020B0604020202020204" pitchFamily="34" charset="0"/>
                <a:cs typeface="Helvetica" panose="020B0604020202020204" pitchFamily="34" charset="0"/>
              </a:rPr>
              <a:t>, XL, </a:t>
            </a:r>
            <a:r>
              <a:rPr lang="en-GB" dirty="0" err="1">
                <a:latin typeface="Helvetica" panose="020B0604020202020204" pitchFamily="34" charset="0"/>
                <a:cs typeface="Helvetica" panose="020B0604020202020204" pitchFamily="34" charset="0"/>
              </a:rPr>
              <a:t>Xr</a:t>
            </a:r>
            <a:r>
              <a:rPr lang="en-GB" dirty="0">
                <a:latin typeface="Helvetica" panose="020B0604020202020204" pitchFamily="34" charset="0"/>
                <a:cs typeface="Helvetica" panose="020B0604020202020204" pitchFamily="34" charset="0"/>
              </a:rPr>
              <a:t>.</a:t>
            </a:r>
          </a:p>
          <a:p>
            <a:r>
              <a:rPr lang="en-GB" dirty="0">
                <a:latin typeface="Helvetica" panose="020B0604020202020204" pitchFamily="34" charset="0"/>
                <a:cs typeface="Helvetica" panose="020B0604020202020204" pitchFamily="34" charset="0"/>
              </a:rPr>
              <a:t>2) Calculate Z</a:t>
            </a:r>
          </a:p>
          <a:p>
            <a:r>
              <a:rPr lang="en-GB" dirty="0">
                <a:latin typeface="Helvetica" panose="020B0604020202020204" pitchFamily="34" charset="0"/>
                <a:cs typeface="Helvetica" panose="020B0604020202020204" pitchFamily="34" charset="0"/>
              </a:rPr>
              <a:t>3) Calculate the resonance frequency.</a:t>
            </a:r>
          </a:p>
          <a:p>
            <a:r>
              <a:rPr lang="en-GB" dirty="0">
                <a:latin typeface="Helvetica" panose="020B0604020202020204" pitchFamily="34" charset="0"/>
                <a:cs typeface="Helvetica" panose="020B0604020202020204" pitchFamily="34" charset="0"/>
              </a:rPr>
              <a:t>4) Draw the phase diagram</a:t>
            </a:r>
          </a:p>
        </p:txBody>
      </p:sp>
      <p:sp>
        <p:nvSpPr>
          <p:cNvPr id="8" name="Titre 1">
            <a:extLst>
              <a:ext uri="{FF2B5EF4-FFF2-40B4-BE49-F238E27FC236}">
                <a16:creationId xmlns:a16="http://schemas.microsoft.com/office/drawing/2014/main" id="{BB68B4E6-0388-4134-AE31-92A83553103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RLC phase diagram</a:t>
            </a:r>
          </a:p>
        </p:txBody>
      </p:sp>
      <p:pic>
        <p:nvPicPr>
          <p:cNvPr id="6" name="Image 5">
            <a:extLst>
              <a:ext uri="{FF2B5EF4-FFF2-40B4-BE49-F238E27FC236}">
                <a16:creationId xmlns:a16="http://schemas.microsoft.com/office/drawing/2014/main" id="{2751F586-BDE8-4D18-A0A1-0FE7886B54BD}"/>
              </a:ext>
            </a:extLst>
          </p:cNvPr>
          <p:cNvPicPr>
            <a:picLocks noChangeAspect="1"/>
          </p:cNvPicPr>
          <p:nvPr/>
        </p:nvPicPr>
        <p:blipFill>
          <a:blip r:embed="rId2"/>
          <a:stretch>
            <a:fillRect/>
          </a:stretch>
        </p:blipFill>
        <p:spPr>
          <a:xfrm>
            <a:off x="3838648" y="1219639"/>
            <a:ext cx="4455229" cy="2704221"/>
          </a:xfrm>
          <a:prstGeom prst="rect">
            <a:avLst/>
          </a:prstGeom>
        </p:spPr>
      </p:pic>
    </p:spTree>
    <p:extLst>
      <p:ext uri="{BB962C8B-B14F-4D97-AF65-F5344CB8AC3E}">
        <p14:creationId xmlns:p14="http://schemas.microsoft.com/office/powerpoint/2010/main" val="20793130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4|</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pPr algn="ctr"/>
            <a:r>
              <a:rPr lang="fr-FR" sz="4400" dirty="0" err="1"/>
              <a:t>Oscillators</a:t>
            </a:r>
            <a:r>
              <a:rPr lang="fr-FR" sz="4400" dirty="0"/>
              <a:t> </a:t>
            </a:r>
            <a:r>
              <a:rPr lang="fr-FR" sz="4400" dirty="0" err="1"/>
              <a:t>Systems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Parallel RLC</a:t>
            </a:r>
            <a:r>
              <a:rPr lang="en-US" dirty="0">
                <a:latin typeface="Helvetica" panose="020B0604020202020204" pitchFamily="34" charset="0"/>
                <a:cs typeface="Helvetica" panose="020B0604020202020204" pitchFamily="34" charset="0"/>
              </a:rPr>
              <a:t>, are more common than series RLC. The formula must be adapted to the structure (Z became a bridge divider). </a:t>
            </a:r>
          </a:p>
          <a:p>
            <a:endParaRPr lang="en-US" dirty="0">
              <a:latin typeface="Helvetica" panose="020B0604020202020204" pitchFamily="34" charset="0"/>
              <a:cs typeface="Helvetica" panose="020B0604020202020204" pitchFamily="34" charset="0"/>
            </a:endParaRPr>
          </a:p>
          <a:p>
            <a:r>
              <a:rPr lang="en-US" i="1" dirty="0">
                <a:latin typeface="Helvetica" panose="020B0604020202020204" pitchFamily="34" charset="0"/>
                <a:cs typeface="Helvetica" panose="020B0604020202020204" pitchFamily="34" charset="0"/>
              </a:rPr>
              <a:t>Practical electronic for inventor. P.196</a:t>
            </a:r>
            <a:endParaRPr lang="fr-FR" i="1"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BB68B4E6-0388-4134-AE31-92A83553103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RLC Parallel</a:t>
            </a:r>
          </a:p>
        </p:txBody>
      </p:sp>
      <p:pic>
        <p:nvPicPr>
          <p:cNvPr id="6" name="Image 5">
            <a:extLst>
              <a:ext uri="{FF2B5EF4-FFF2-40B4-BE49-F238E27FC236}">
                <a16:creationId xmlns:a16="http://schemas.microsoft.com/office/drawing/2014/main" id="{A29F8241-959E-453E-83AF-832AD2823F0C}"/>
              </a:ext>
            </a:extLst>
          </p:cNvPr>
          <p:cNvPicPr>
            <a:picLocks noChangeAspect="1"/>
          </p:cNvPicPr>
          <p:nvPr/>
        </p:nvPicPr>
        <p:blipFill>
          <a:blip r:embed="rId2"/>
          <a:stretch>
            <a:fillRect/>
          </a:stretch>
        </p:blipFill>
        <p:spPr>
          <a:xfrm>
            <a:off x="4081654" y="1367971"/>
            <a:ext cx="3969218" cy="2407558"/>
          </a:xfrm>
          <a:prstGeom prst="rect">
            <a:avLst/>
          </a:prstGeom>
        </p:spPr>
      </p:pic>
    </p:spTree>
    <p:extLst>
      <p:ext uri="{BB962C8B-B14F-4D97-AF65-F5344CB8AC3E}">
        <p14:creationId xmlns:p14="http://schemas.microsoft.com/office/powerpoint/2010/main" val="5824420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4|</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pPr algn="ctr"/>
            <a:r>
              <a:rPr lang="fr-FR" sz="4400" dirty="0" err="1"/>
              <a:t>Oscillators</a:t>
            </a:r>
            <a:r>
              <a:rPr lang="fr-FR" sz="4400" dirty="0"/>
              <a:t> </a:t>
            </a:r>
            <a:r>
              <a:rPr lang="fr-FR" sz="4400" dirty="0" err="1"/>
              <a:t>Systems</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dirty="0">
                <a:latin typeface="Helvetica" panose="020B0604020202020204" pitchFamily="34" charset="0"/>
                <a:cs typeface="Helvetica" panose="020B0604020202020204" pitchFamily="34" charset="0"/>
              </a:rPr>
              <a:t>Oscillator systems is a use of RLC circuit. It can generate a continuous signal with specific frequency. Moreover, this signal is modifiable by changing capacitor/inductor value. It works as an LC, but with specific resistors (negative resistors circuit), the RLC maintain is oscillation.</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BB68B4E6-0388-4134-AE31-92A83553103F}"/>
              </a:ext>
            </a:extLst>
          </p:cNvPr>
          <p:cNvSpPr txBox="1">
            <a:spLocks/>
          </p:cNvSpPr>
          <p:nvPr/>
        </p:nvSpPr>
        <p:spPr>
          <a:xfrm>
            <a:off x="318505" y="916961"/>
            <a:ext cx="3004557"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RLC oscillator</a:t>
            </a:r>
          </a:p>
        </p:txBody>
      </p:sp>
      <p:pic>
        <p:nvPicPr>
          <p:cNvPr id="9" name="Image 8">
            <a:extLst>
              <a:ext uri="{FF2B5EF4-FFF2-40B4-BE49-F238E27FC236}">
                <a16:creationId xmlns:a16="http://schemas.microsoft.com/office/drawing/2014/main" id="{A30CFE1A-F198-4F88-B3DF-96B3E29EB507}"/>
              </a:ext>
            </a:extLst>
          </p:cNvPr>
          <p:cNvPicPr>
            <a:picLocks noChangeAspect="1"/>
          </p:cNvPicPr>
          <p:nvPr/>
        </p:nvPicPr>
        <p:blipFill>
          <a:blip r:embed="rId2"/>
          <a:stretch>
            <a:fillRect/>
          </a:stretch>
        </p:blipFill>
        <p:spPr>
          <a:xfrm>
            <a:off x="3736823" y="1006169"/>
            <a:ext cx="4308779" cy="1451431"/>
          </a:xfrm>
          <a:prstGeom prst="rect">
            <a:avLst/>
          </a:prstGeom>
        </p:spPr>
      </p:pic>
      <p:pic>
        <p:nvPicPr>
          <p:cNvPr id="11" name="Image 10">
            <a:extLst>
              <a:ext uri="{FF2B5EF4-FFF2-40B4-BE49-F238E27FC236}">
                <a16:creationId xmlns:a16="http://schemas.microsoft.com/office/drawing/2014/main" id="{48B669C0-7ABD-4E7A-BEDC-DFCBC0D6B64E}"/>
              </a:ext>
            </a:extLst>
          </p:cNvPr>
          <p:cNvPicPr>
            <a:picLocks noChangeAspect="1"/>
          </p:cNvPicPr>
          <p:nvPr/>
        </p:nvPicPr>
        <p:blipFill>
          <a:blip r:embed="rId3"/>
          <a:stretch>
            <a:fillRect/>
          </a:stretch>
        </p:blipFill>
        <p:spPr>
          <a:xfrm>
            <a:off x="3736823" y="2512779"/>
            <a:ext cx="3396129" cy="2349153"/>
          </a:xfrm>
          <a:prstGeom prst="rect">
            <a:avLst/>
          </a:prstGeom>
        </p:spPr>
      </p:pic>
    </p:spTree>
    <p:extLst>
      <p:ext uri="{BB962C8B-B14F-4D97-AF65-F5344CB8AC3E}">
        <p14:creationId xmlns:p14="http://schemas.microsoft.com/office/powerpoint/2010/main" val="3008782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pic>
        <p:nvPicPr>
          <p:cNvPr id="28674" name="Picture 2" descr="schoolphysics ::Welcome::">
            <a:extLst>
              <a:ext uri="{FF2B5EF4-FFF2-40B4-BE49-F238E27FC236}">
                <a16:creationId xmlns:a16="http://schemas.microsoft.com/office/drawing/2014/main" id="{1167909A-701D-41F2-9DD1-C6B108091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082" y="2108666"/>
            <a:ext cx="3906536" cy="1884213"/>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La formation des ions">
            <a:extLst>
              <a:ext uri="{FF2B5EF4-FFF2-40B4-BE49-F238E27FC236}">
                <a16:creationId xmlns:a16="http://schemas.microsoft.com/office/drawing/2014/main" id="{D39462FC-F903-43FA-8084-F8ECE9900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880" y="151245"/>
            <a:ext cx="3904738" cy="1816788"/>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texte 2">
            <a:extLst>
              <a:ext uri="{FF2B5EF4-FFF2-40B4-BE49-F238E27FC236}">
                <a16:creationId xmlns:a16="http://schemas.microsoft.com/office/drawing/2014/main" id="{869E03BE-96F9-4AAB-97FC-9AE993980DA7}"/>
              </a:ext>
            </a:extLst>
          </p:cNvPr>
          <p:cNvSpPr txBox="1">
            <a:spLocks/>
          </p:cNvSpPr>
          <p:nvPr/>
        </p:nvSpPr>
        <p:spPr>
          <a:xfrm>
            <a:off x="318504" y="1509133"/>
            <a:ext cx="3956316" cy="339052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A Ion</a:t>
            </a:r>
            <a:r>
              <a:rPr lang="en-GB" dirty="0">
                <a:latin typeface="Helvetica" panose="020B0604020202020204" pitchFamily="34" charset="0"/>
                <a:cs typeface="Helvetica" panose="020B0604020202020204" pitchFamily="34" charset="0"/>
              </a:rPr>
              <a:t> is an atom who lost his electric balance and is polarised. It occur when the atom gain or lose electrons and can not compensate with the molecule.</a:t>
            </a:r>
          </a:p>
          <a:p>
            <a:endParaRPr lang="fr-FR"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With this effect, electricity in liquid is made by the creation and destruction of ion. Negatively charged ion will give their excess to the anode, and those electron travel in the circuit until they reach the cathode to merge with positively charged ion.</a:t>
            </a:r>
          </a:p>
        </p:txBody>
      </p:sp>
      <p:sp>
        <p:nvSpPr>
          <p:cNvPr id="7" name="Titre 1">
            <a:extLst>
              <a:ext uri="{FF2B5EF4-FFF2-40B4-BE49-F238E27FC236}">
                <a16:creationId xmlns:a16="http://schemas.microsoft.com/office/drawing/2014/main" id="{5C7B805F-8B20-4865-A60D-3D9B892A5AF7}"/>
              </a:ext>
            </a:extLst>
          </p:cNvPr>
          <p:cNvSpPr>
            <a:spLocks noGrp="1"/>
          </p:cNvSpPr>
          <p:nvPr>
            <p:ph type="title"/>
          </p:nvPr>
        </p:nvSpPr>
        <p:spPr>
          <a:xfrm>
            <a:off x="318506" y="916961"/>
            <a:ext cx="2724980" cy="592172"/>
          </a:xfrm>
        </p:spPr>
        <p:txBody>
          <a:bodyPr/>
          <a:lstStyle/>
          <a:p>
            <a:r>
              <a:rPr lang="fr-FR" sz="2400" dirty="0" err="1">
                <a:solidFill>
                  <a:schemeClr val="tx1">
                    <a:lumMod val="75000"/>
                  </a:schemeClr>
                </a:solidFill>
                <a:latin typeface="Helvetica" panose="020B0604020202020204" pitchFamily="34" charset="0"/>
                <a:cs typeface="Helvetica" panose="020B0604020202020204" pitchFamily="34" charset="0"/>
              </a:rPr>
              <a:t>Electricity</a:t>
            </a:r>
            <a:r>
              <a:rPr lang="fr-FR" sz="2400" dirty="0">
                <a:solidFill>
                  <a:schemeClr val="tx1">
                    <a:lumMod val="75000"/>
                  </a:schemeClr>
                </a:solidFill>
                <a:latin typeface="Helvetica" panose="020B0604020202020204" pitchFamily="34" charset="0"/>
                <a:cs typeface="Helvetica" panose="020B0604020202020204" pitchFamily="34" charset="0"/>
              </a:rPr>
              <a:t> &amp; </a:t>
            </a:r>
            <a:r>
              <a:rPr lang="fr-FR" sz="2400" dirty="0" err="1">
                <a:solidFill>
                  <a:schemeClr val="tx1">
                    <a:lumMod val="75000"/>
                  </a:schemeClr>
                </a:solidFill>
                <a:latin typeface="Helvetica" panose="020B0604020202020204" pitchFamily="34" charset="0"/>
                <a:cs typeface="Helvetica" panose="020B0604020202020204" pitchFamily="34" charset="0"/>
              </a:rPr>
              <a:t>liquid</a:t>
            </a:r>
            <a:r>
              <a:rPr lang="fr-FR" sz="2400" dirty="0">
                <a:solidFill>
                  <a:schemeClr val="tx1">
                    <a:lumMod val="75000"/>
                  </a:schemeClr>
                </a:solidFill>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393001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2" y="114729"/>
            <a:ext cx="4639556" cy="891440"/>
          </a:xfrm>
        </p:spPr>
        <p:txBody>
          <a:bodyPr/>
          <a:lstStyle/>
          <a:p>
            <a:r>
              <a:rPr lang="fr-FR" sz="4400" dirty="0"/>
              <a:t>Fundamentals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318506" y="1509133"/>
            <a:ext cx="3280427" cy="324574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accent1"/>
                </a:solidFill>
                <a:latin typeface="Helvetica" panose="020B0604020202020204" pitchFamily="34" charset="0"/>
                <a:cs typeface="Helvetica" panose="020B0604020202020204" pitchFamily="34" charset="0"/>
              </a:rPr>
              <a:t>Definitions :</a:t>
            </a:r>
          </a:p>
          <a:p>
            <a:r>
              <a:rPr lang="en-GB" b="1" dirty="0">
                <a:latin typeface="Helvetica" panose="020B0604020202020204" pitchFamily="34" charset="0"/>
                <a:cs typeface="Helvetica" panose="020B0604020202020204" pitchFamily="34" charset="0"/>
              </a:rPr>
              <a:t>The intensity </a:t>
            </a:r>
            <a:r>
              <a:rPr lang="en-GB" dirty="0">
                <a:latin typeface="Helvetica" panose="020B0604020202020204" pitchFamily="34" charset="0"/>
                <a:cs typeface="Helvetica" panose="020B0604020202020204" pitchFamily="34" charset="0"/>
              </a:rPr>
              <a:t>represent the number of electron passing by a cross section of a conductive element by seconds.</a:t>
            </a:r>
          </a:p>
          <a:p>
            <a:endParaRPr lang="en-GB" sz="1800" dirty="0">
              <a:solidFill>
                <a:schemeClr val="accent1"/>
              </a:solidFill>
              <a:latin typeface="Helvetica" panose="020B0604020202020204" pitchFamily="34" charset="0"/>
              <a:cs typeface="Helvetica" panose="020B0604020202020204" pitchFamily="34" charset="0"/>
            </a:endParaRPr>
          </a:p>
          <a:p>
            <a:r>
              <a:rPr lang="en-GB" sz="1800" dirty="0">
                <a:solidFill>
                  <a:schemeClr val="accent1"/>
                </a:solidFill>
                <a:latin typeface="Helvetica" panose="020B0604020202020204" pitchFamily="34" charset="0"/>
                <a:cs typeface="Helvetica" panose="020B0604020202020204" pitchFamily="34" charset="0"/>
              </a:rPr>
              <a:t>Properties :</a:t>
            </a:r>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Electron = -e = 1.602 x 10^-19 C</a:t>
            </a:r>
          </a:p>
          <a:p>
            <a:r>
              <a:rPr lang="en-GB" dirty="0">
                <a:latin typeface="Helvetica" panose="020B0604020202020204" pitchFamily="34" charset="0"/>
                <a:cs typeface="Helvetica" panose="020B0604020202020204" pitchFamily="34" charset="0"/>
              </a:rPr>
              <a:t>C = Coulomb</a:t>
            </a:r>
          </a:p>
          <a:p>
            <a:endParaRPr lang="en-GB" dirty="0">
              <a:latin typeface="Helvetica" panose="020B0604020202020204" pitchFamily="34" charset="0"/>
              <a:cs typeface="Helvetica" panose="020B0604020202020204" pitchFamily="34" charset="0"/>
            </a:endParaRPr>
          </a:p>
          <a:p>
            <a:r>
              <a:rPr lang="en-GB" dirty="0">
                <a:latin typeface="Helvetica" panose="020B0604020202020204" pitchFamily="34" charset="0"/>
                <a:cs typeface="Helvetica" panose="020B0604020202020204" pitchFamily="34" charset="0"/>
              </a:rPr>
              <a:t>1 A = 1 C/s</a:t>
            </a:r>
          </a:p>
          <a:p>
            <a:r>
              <a:rPr lang="en-GB" dirty="0">
                <a:latin typeface="Helvetica" panose="020B0604020202020204" pitchFamily="34" charset="0"/>
                <a:cs typeface="Helvetica" panose="020B0604020202020204" pitchFamily="34" charset="0"/>
              </a:rPr>
              <a:t>1 A = 1C / 1s = 6.24 x 10^18 electrons/s</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Intensity</a:t>
            </a:r>
            <a:r>
              <a:rPr lang="en-GB" dirty="0">
                <a:latin typeface="Helvetica" panose="020B0604020202020204" pitchFamily="34" charset="0"/>
                <a:cs typeface="Helvetica" panose="020B0604020202020204" pitchFamily="34" charset="0"/>
              </a:rPr>
              <a:t> I is measured in </a:t>
            </a:r>
            <a:r>
              <a:rPr lang="en-GB" b="1" dirty="0">
                <a:latin typeface="Helvetica" panose="020B0604020202020204" pitchFamily="34" charset="0"/>
                <a:cs typeface="Helvetica" panose="020B0604020202020204" pitchFamily="34" charset="0"/>
              </a:rPr>
              <a:t>Ampere</a:t>
            </a:r>
            <a:r>
              <a:rPr lang="en-GB" dirty="0">
                <a:latin typeface="Helvetica" panose="020B0604020202020204" pitchFamily="34" charset="0"/>
                <a:cs typeface="Helvetica" panose="020B0604020202020204" pitchFamily="34" charset="0"/>
              </a:rPr>
              <a:t> A</a:t>
            </a:r>
          </a:p>
          <a:p>
            <a:endParaRPr lang="en-GB" dirty="0">
              <a:latin typeface="Helvetica" panose="020B0604020202020204" pitchFamily="34" charset="0"/>
              <a:cs typeface="Helvetica" panose="020B0604020202020204" pitchFamily="34" charset="0"/>
            </a:endParaRPr>
          </a:p>
          <a:p>
            <a:endParaRPr lang="en-GB" dirty="0">
              <a:latin typeface="Helvetica" panose="020B0604020202020204" pitchFamily="34" charset="0"/>
              <a:cs typeface="Helvetica" panose="020B0604020202020204" pitchFamily="34" charset="0"/>
            </a:endParaRPr>
          </a:p>
        </p:txBody>
      </p:sp>
      <p:pic>
        <p:nvPicPr>
          <p:cNvPr id="6" name="Image 5" descr="Une image contenant objet, horloge&#10;&#10;Description générée automatiquement">
            <a:extLst>
              <a:ext uri="{FF2B5EF4-FFF2-40B4-BE49-F238E27FC236}">
                <a16:creationId xmlns:a16="http://schemas.microsoft.com/office/drawing/2014/main" id="{4C94612D-04FD-47D4-BDE2-BF480763E3D9}"/>
              </a:ext>
            </a:extLst>
          </p:cNvPr>
          <p:cNvPicPr>
            <a:picLocks noChangeAspect="1"/>
          </p:cNvPicPr>
          <p:nvPr/>
        </p:nvPicPr>
        <p:blipFill rotWithShape="1">
          <a:blip r:embed="rId3"/>
          <a:srcRect l="25631"/>
          <a:stretch/>
        </p:blipFill>
        <p:spPr>
          <a:xfrm>
            <a:off x="4006177" y="1532180"/>
            <a:ext cx="4921373" cy="2079140"/>
          </a:xfrm>
          <a:prstGeom prst="rect">
            <a:avLst/>
          </a:prstGeom>
        </p:spPr>
      </p:pic>
      <p:sp>
        <p:nvSpPr>
          <p:cNvPr id="7" name="Titre 1">
            <a:extLst>
              <a:ext uri="{FF2B5EF4-FFF2-40B4-BE49-F238E27FC236}">
                <a16:creationId xmlns:a16="http://schemas.microsoft.com/office/drawing/2014/main" id="{070873B4-8AB9-4536-81F4-1C35E3FED7AD}"/>
              </a:ext>
            </a:extLst>
          </p:cNvPr>
          <p:cNvSpPr>
            <a:spLocks noGrp="1"/>
          </p:cNvSpPr>
          <p:nvPr>
            <p:ph type="title"/>
          </p:nvPr>
        </p:nvSpPr>
        <p:spPr>
          <a:xfrm>
            <a:off x="318506" y="916961"/>
            <a:ext cx="2724980" cy="592172"/>
          </a:xfrm>
        </p:spPr>
        <p:txBody>
          <a:bodyPr/>
          <a:lstStyle/>
          <a:p>
            <a:r>
              <a:rPr lang="en-GB" sz="2400" dirty="0">
                <a:solidFill>
                  <a:schemeClr val="tx1">
                    <a:lumMod val="75000"/>
                  </a:schemeClr>
                </a:solidFill>
                <a:latin typeface="Helvetica" panose="020B0604020202020204" pitchFamily="34" charset="0"/>
                <a:cs typeface="Helvetica" panose="020B0604020202020204" pitchFamily="34" charset="0"/>
              </a:rPr>
              <a:t>Electric current</a:t>
            </a:r>
          </a:p>
        </p:txBody>
      </p:sp>
    </p:spTree>
    <p:extLst>
      <p:ext uri="{BB962C8B-B14F-4D97-AF65-F5344CB8AC3E}">
        <p14:creationId xmlns:p14="http://schemas.microsoft.com/office/powerpoint/2010/main" val="4226701480"/>
      </p:ext>
    </p:extLst>
  </p:cSld>
  <p:clrMapOvr>
    <a:masterClrMapping/>
  </p:clrMapOvr>
</p:sld>
</file>

<file path=ppt/theme/theme1.xml><?xml version="1.0" encoding="utf-8"?>
<a:theme xmlns:a="http://schemas.openxmlformats.org/drawingml/2006/main" name="IRM - TECHNICAL">
  <a:themeElements>
    <a:clrScheme name="IRM - TECHNICAL">
      <a:dk1>
        <a:srgbClr val="FFFFFF"/>
      </a:dk1>
      <a:lt1>
        <a:srgbClr val="000000"/>
      </a:lt1>
      <a:dk2>
        <a:srgbClr val="FFFFFF"/>
      </a:dk2>
      <a:lt2>
        <a:srgbClr val="000000"/>
      </a:lt2>
      <a:accent1>
        <a:srgbClr val="D33D59"/>
      </a:accent1>
      <a:accent2>
        <a:srgbClr val="F16D49"/>
      </a:accent2>
      <a:accent3>
        <a:srgbClr val="2886A6"/>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RM" id="{075FA201-3033-488E-B81D-7F92E913A386}" vid="{60FF5450-AA14-40C2-A422-3B06EF14D69B}"/>
    </a:ext>
  </a:extLst>
</a:theme>
</file>

<file path=ppt/theme/theme2.xml><?xml version="1.0" encoding="utf-8"?>
<a:theme xmlns:a="http://schemas.openxmlformats.org/drawingml/2006/main" name="IRM - DESIGN">
  <a:themeElements>
    <a:clrScheme name="IRM - DESIGN">
      <a:dk1>
        <a:srgbClr val="FFFFFF"/>
      </a:dk1>
      <a:lt1>
        <a:srgbClr val="000000"/>
      </a:lt1>
      <a:dk2>
        <a:srgbClr val="FFFFFF"/>
      </a:dk2>
      <a:lt2>
        <a:srgbClr val="000000"/>
      </a:lt2>
      <a:accent1>
        <a:srgbClr val="F16D49"/>
      </a:accent1>
      <a:accent2>
        <a:srgbClr val="2886A6"/>
      </a:accent2>
      <a:accent3>
        <a:srgbClr val="D33D5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RM - MANAGEMENT">
  <a:themeElements>
    <a:clrScheme name="IRM - MANAGEMENT">
      <a:dk1>
        <a:srgbClr val="FFFFFF"/>
      </a:dk1>
      <a:lt1>
        <a:srgbClr val="000000"/>
      </a:lt1>
      <a:dk2>
        <a:srgbClr val="FFFFFF"/>
      </a:dk2>
      <a:lt2>
        <a:srgbClr val="000000"/>
      </a:lt2>
      <a:accent1>
        <a:srgbClr val="2886A6"/>
      </a:accent1>
      <a:accent2>
        <a:srgbClr val="D33D59"/>
      </a:accent2>
      <a:accent3>
        <a:srgbClr val="F16D4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4228</TotalTime>
  <Words>3537</Words>
  <Application>Microsoft Office PowerPoint</Application>
  <PresentationFormat>Affichage à l'écran (16:9)</PresentationFormat>
  <Paragraphs>576</Paragraphs>
  <Slides>77</Slides>
  <Notes>17</Notes>
  <HiddenSlides>0</HiddenSlides>
  <MMClips>0</MMClips>
  <ScaleCrop>false</ScaleCrop>
  <HeadingPairs>
    <vt:vector size="6" baseType="variant">
      <vt:variant>
        <vt:lpstr>Polices utilisées</vt:lpstr>
      </vt:variant>
      <vt:variant>
        <vt:i4>4</vt:i4>
      </vt:variant>
      <vt:variant>
        <vt:lpstr>Thème</vt:lpstr>
      </vt:variant>
      <vt:variant>
        <vt:i4>3</vt:i4>
      </vt:variant>
      <vt:variant>
        <vt:lpstr>Titres des diapositives</vt:lpstr>
      </vt:variant>
      <vt:variant>
        <vt:i4>77</vt:i4>
      </vt:variant>
    </vt:vector>
  </HeadingPairs>
  <TitlesOfParts>
    <vt:vector size="84" baseType="lpstr">
      <vt:lpstr>Roboto Black</vt:lpstr>
      <vt:lpstr>Roboto Light</vt:lpstr>
      <vt:lpstr>Arial</vt:lpstr>
      <vt:lpstr>Helvetica</vt:lpstr>
      <vt:lpstr>IRM - TECHNICAL</vt:lpstr>
      <vt:lpstr>IRM - DESIGN</vt:lpstr>
      <vt:lpstr>IRM - MANAGEMENT</vt:lpstr>
      <vt:lpstr>Images &amp; Description</vt:lpstr>
      <vt:lpstr>Electronic &amp; Embedded Systems</vt:lpstr>
      <vt:lpstr>Course overview</vt:lpstr>
      <vt:lpstr>Présentation PowerPoint</vt:lpstr>
      <vt:lpstr>Présentation PowerPoint</vt:lpstr>
      <vt:lpstr>Atoms &amp; molecules</vt:lpstr>
      <vt:lpstr>Atoms &amp; molecules</vt:lpstr>
      <vt:lpstr>Electricity &amp; liquid </vt:lpstr>
      <vt:lpstr>Electric current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More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Transformers</vt:lpstr>
      <vt:lpstr>Présentation PowerPoint</vt:lpstr>
      <vt:lpstr>Présentation PowerPoint</vt:lpstr>
      <vt:lpstr>Switch</vt:lpstr>
      <vt:lpstr>Présentation PowerPoint</vt:lpstr>
      <vt:lpstr>Présentation PowerPoint</vt:lpstr>
      <vt:lpstr>Relay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DVIC PRESENTATION TEMPLATE</dc:title>
  <dc:creator>ZACHARIE GUILLAUME Zacharie</dc:creator>
  <cp:lastModifiedBy>PARILUSYAN Brice</cp:lastModifiedBy>
  <cp:revision>308</cp:revision>
  <dcterms:modified xsi:type="dcterms:W3CDTF">2020-09-28T06:53:35Z</dcterms:modified>
</cp:coreProperties>
</file>